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 id="279" r:id="rId26"/>
    <p:sldId id="286" r:id="rId27"/>
    <p:sldId id="281" r:id="rId28"/>
    <p:sldId id="282" r:id="rId29"/>
    <p:sldId id="283" r:id="rId30"/>
    <p:sldId id="284" r:id="rId31"/>
    <p:sldId id="287" r:id="rId32"/>
    <p:sldId id="285" r:id="rId33"/>
    <p:sldId id="303"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4" autoAdjust="0"/>
    <p:restoredTop sz="94660"/>
  </p:normalViewPr>
  <p:slideViewPr>
    <p:cSldViewPr snapToGrid="0">
      <p:cViewPr varScale="1">
        <p:scale>
          <a:sx n="70" d="100"/>
          <a:sy n="70" d="100"/>
        </p:scale>
        <p:origin x="9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3D7-F36A-E048-AA8B-6DCB4972CDC9}" type="datetimeFigureOut">
              <a:rPr lang="en-US" smtClean="0"/>
              <a:t>4/16/2023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2CA55-50FD-8941-B82C-AB998B2FC147}" type="slidenum">
              <a:rPr lang="en-US" smtClean="0"/>
              <a:t>‹#›</a:t>
            </a:fld>
            <a:endParaRPr lang="en-US"/>
          </a:p>
        </p:txBody>
      </p:sp>
    </p:spTree>
    <p:extLst>
      <p:ext uri="{BB962C8B-B14F-4D97-AF65-F5344CB8AC3E}">
        <p14:creationId xmlns:p14="http://schemas.microsoft.com/office/powerpoint/2010/main" val="213997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2D66F5-8E94-416D-ACCE-EE6D81ACB928}"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126361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D66F5-8E94-416D-ACCE-EE6D81ACB928}"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157215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D66F5-8E94-416D-ACCE-EE6D81ACB928}"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372389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D66F5-8E94-416D-ACCE-EE6D81ACB928}"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239660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D66F5-8E94-416D-ACCE-EE6D81ACB928}"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178327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D66F5-8E94-416D-ACCE-EE6D81ACB928}"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84800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2D66F5-8E94-416D-ACCE-EE6D81ACB928}"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382747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2D66F5-8E94-416D-ACCE-EE6D81ACB928}"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55231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66F5-8E94-416D-ACCE-EE6D81ACB928}"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391242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D66F5-8E94-416D-ACCE-EE6D81ACB928}"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6947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D66F5-8E94-416D-ACCE-EE6D81ACB928}"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EC3C-7141-4FED-B084-DC486B382B06}" type="slidenum">
              <a:rPr lang="en-US" smtClean="0"/>
              <a:t>‹#›</a:t>
            </a:fld>
            <a:endParaRPr lang="en-US"/>
          </a:p>
        </p:txBody>
      </p:sp>
    </p:spTree>
    <p:extLst>
      <p:ext uri="{BB962C8B-B14F-4D97-AF65-F5344CB8AC3E}">
        <p14:creationId xmlns:p14="http://schemas.microsoft.com/office/powerpoint/2010/main" val="390516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D66F5-8E94-416D-ACCE-EE6D81ACB928}" type="datetimeFigureOut">
              <a:rPr lang="en-US" smtClean="0"/>
              <a:t>4/16/2023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EC3C-7141-4FED-B084-DC486B382B06}" type="slidenum">
              <a:rPr lang="en-US" smtClean="0"/>
              <a:t>‹#›</a:t>
            </a:fld>
            <a:endParaRPr lang="en-US"/>
          </a:p>
        </p:txBody>
      </p:sp>
    </p:spTree>
    <p:extLst>
      <p:ext uri="{BB962C8B-B14F-4D97-AF65-F5344CB8AC3E}">
        <p14:creationId xmlns:p14="http://schemas.microsoft.com/office/powerpoint/2010/main" val="23813579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
            <a:ext cx="9143999" cy="6858000"/>
          </a:xfrm>
          <a:prstGeom prst="rect">
            <a:avLst/>
          </a:prstGeom>
        </p:spPr>
      </p:pic>
      <p:sp>
        <p:nvSpPr>
          <p:cNvPr id="4" name="Google Shape;54;p13">
            <a:extLst>
              <a:ext uri="{FF2B5EF4-FFF2-40B4-BE49-F238E27FC236}">
                <a16:creationId xmlns:a16="http://schemas.microsoft.com/office/drawing/2014/main" id="{B493137C-10D0-29D1-DE2C-2400808ED4FC}"/>
              </a:ext>
            </a:extLst>
          </p:cNvPr>
          <p:cNvSpPr txBox="1">
            <a:spLocks noGrp="1"/>
          </p:cNvSpPr>
          <p:nvPr>
            <p:ph type="ctrTitle"/>
          </p:nvPr>
        </p:nvSpPr>
        <p:spPr>
          <a:xfrm>
            <a:off x="0" y="3461988"/>
            <a:ext cx="7101840" cy="1064292"/>
          </a:xfrm>
          <a:prstGeom prst="rect">
            <a:avLst/>
          </a:prstGeom>
        </p:spPr>
        <p:txBody>
          <a:bodyPr spcFirstLastPara="1" vert="horz" wrap="square" lIns="91425" tIns="91425" rIns="91425" bIns="91425" rtlCol="0" anchor="b" anchorCtr="0">
            <a:noAutofit/>
          </a:bodyPr>
          <a:lstStyle/>
          <a:p>
            <a:pPr>
              <a:spcBef>
                <a:spcPts val="0"/>
              </a:spcBef>
              <a:buSzPts val="990"/>
            </a:pPr>
            <a:r>
              <a:rPr lang="en" sz="4800" dirty="0"/>
              <a:t>The </a:t>
            </a:r>
            <a:r>
              <a:rPr lang="en" sz="4800" b="1" dirty="0"/>
              <a:t>Power</a:t>
            </a:r>
            <a:r>
              <a:rPr lang="en" sz="4800" dirty="0"/>
              <a:t> of </a:t>
            </a:r>
            <a:r>
              <a:rPr lang="en" sz="4800" b="1" dirty="0">
                <a:solidFill>
                  <a:srgbClr val="0000FF"/>
                </a:solidFill>
              </a:rPr>
              <a:t>Gratitude</a:t>
            </a:r>
            <a:endParaRPr sz="4800" b="1" dirty="0">
              <a:solidFill>
                <a:srgbClr val="0000FF"/>
              </a:solidFill>
            </a:endParaRPr>
          </a:p>
        </p:txBody>
      </p:sp>
      <p:sp>
        <p:nvSpPr>
          <p:cNvPr id="6" name="Google Shape;55;p13">
            <a:extLst>
              <a:ext uri="{FF2B5EF4-FFF2-40B4-BE49-F238E27FC236}">
                <a16:creationId xmlns:a16="http://schemas.microsoft.com/office/drawing/2014/main" id="{10E6A928-502A-9226-9336-07C807AA2F0B}"/>
              </a:ext>
            </a:extLst>
          </p:cNvPr>
          <p:cNvSpPr txBox="1">
            <a:spLocks noGrp="1"/>
          </p:cNvSpPr>
          <p:nvPr>
            <p:ph type="subTitle" idx="1"/>
          </p:nvPr>
        </p:nvSpPr>
        <p:spPr>
          <a:xfrm>
            <a:off x="3762574" y="4899400"/>
            <a:ext cx="4070700" cy="792600"/>
          </a:xfrm>
          <a:prstGeom prst="rect">
            <a:avLst/>
          </a:prstGeom>
        </p:spPr>
        <p:txBody>
          <a:bodyPr spcFirstLastPara="1" vert="horz" wrap="square" lIns="91425" tIns="91425" rIns="91425" bIns="91425" rtlCol="0" anchor="t" anchorCtr="0">
            <a:normAutofit fontScale="92500" lnSpcReduction="20000"/>
          </a:bodyPr>
          <a:lstStyle/>
          <a:p>
            <a:pPr>
              <a:spcBef>
                <a:spcPts val="0"/>
              </a:spcBef>
            </a:pPr>
            <a:r>
              <a:rPr lang="en" sz="2100" dirty="0"/>
              <a:t>Ahsan Mahmood Khan</a:t>
            </a:r>
            <a:endParaRPr sz="2100" dirty="0"/>
          </a:p>
          <a:p>
            <a:pPr>
              <a:spcBef>
                <a:spcPts val="0"/>
              </a:spcBef>
            </a:pPr>
            <a:r>
              <a:rPr lang="en" sz="2100" dirty="0"/>
              <a:t>Ansar Leadership Conference</a:t>
            </a:r>
          </a:p>
          <a:p>
            <a:pPr>
              <a:spcBef>
                <a:spcPts val="0"/>
              </a:spcBef>
            </a:pPr>
            <a:r>
              <a:rPr lang="en" sz="2100" dirty="0"/>
              <a:t>January 14, 2023</a:t>
            </a:r>
            <a:endParaRPr sz="2100" dirty="0"/>
          </a:p>
        </p:txBody>
      </p:sp>
      <p:sp>
        <p:nvSpPr>
          <p:cNvPr id="7" name="Google Shape;56;p13">
            <a:extLst>
              <a:ext uri="{FF2B5EF4-FFF2-40B4-BE49-F238E27FC236}">
                <a16:creationId xmlns:a16="http://schemas.microsoft.com/office/drawing/2014/main" id="{EDA10050-16E0-C28B-D96E-5F7314CBE889}"/>
              </a:ext>
            </a:extLst>
          </p:cNvPr>
          <p:cNvSpPr txBox="1"/>
          <p:nvPr/>
        </p:nvSpPr>
        <p:spPr>
          <a:xfrm>
            <a:off x="960119" y="922176"/>
            <a:ext cx="6873155" cy="2351383"/>
          </a:xfrm>
          <a:prstGeom prst="rect">
            <a:avLst/>
          </a:prstGeom>
          <a:noFill/>
          <a:ln>
            <a:noFill/>
          </a:ln>
        </p:spPr>
        <p:txBody>
          <a:bodyPr spcFirstLastPara="1" wrap="square" lIns="91425" tIns="91425" rIns="91425" bIns="91425" anchor="t" anchorCtr="0">
            <a:spAutoFit/>
          </a:bodyPr>
          <a:lstStyle/>
          <a:p>
            <a:endParaRPr sz="4000" dirty="0"/>
          </a:p>
          <a:p>
            <a:pPr marL="38100" marR="38100" algn="r" rtl="1">
              <a:lnSpc>
                <a:spcPct val="180000"/>
              </a:lnSpc>
            </a:pPr>
            <a:r>
              <a:rPr lang="en" sz="2800" b="1" i="1" dirty="0">
                <a:solidFill>
                  <a:schemeClr val="dk1"/>
                </a:solidFill>
                <a:highlight>
                  <a:srgbClr val="FFFFFF"/>
                </a:highlight>
                <a:latin typeface="Times New Roman" panose="02020603050405020304" pitchFamily="18" charset="0"/>
                <a:ea typeface="Roboto"/>
                <a:cs typeface="Times New Roman" panose="02020603050405020304" pitchFamily="18" charset="0"/>
                <a:sym typeface="Roboto"/>
              </a:rPr>
              <a:t>‘Be grateful to Allah, and whoso is grateful, is grateful for the good of his own soul.’ </a:t>
            </a:r>
            <a:r>
              <a:rPr lang="en" sz="1200" b="1" dirty="0">
                <a:solidFill>
                  <a:schemeClr val="dk1"/>
                </a:solidFill>
                <a:highlight>
                  <a:srgbClr val="FFFFFF"/>
                </a:highlight>
                <a:latin typeface="Roboto"/>
                <a:ea typeface="Roboto"/>
                <a:cs typeface="Roboto"/>
                <a:sym typeface="Roboto"/>
              </a:rPr>
              <a:t>[27:41]</a:t>
            </a:r>
            <a:endParaRPr sz="1200" dirty="0">
              <a:solidFill>
                <a:schemeClr val="dk1"/>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320884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10;p22">
            <a:extLst>
              <a:ext uri="{FF2B5EF4-FFF2-40B4-BE49-F238E27FC236}">
                <a16:creationId xmlns:a16="http://schemas.microsoft.com/office/drawing/2014/main" id="{64D65AB7-DED9-206B-3E70-C298BC1FB0D2}"/>
              </a:ext>
            </a:extLst>
          </p:cNvPr>
          <p:cNvSpPr txBox="1">
            <a:spLocks/>
          </p:cNvSpPr>
          <p:nvPr/>
        </p:nvSpPr>
        <p:spPr>
          <a:xfrm>
            <a:off x="623399" y="1373712"/>
            <a:ext cx="8520600" cy="5727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2400" dirty="0"/>
              <a:t>Gratitude to Allah:</a:t>
            </a:r>
          </a:p>
          <a:p>
            <a:pPr algn="l">
              <a:spcBef>
                <a:spcPts val="0"/>
              </a:spcBef>
            </a:pPr>
            <a:r>
              <a:rPr lang="en-US" sz="2400" dirty="0"/>
              <a:t>Four themes of </a:t>
            </a:r>
            <a:r>
              <a:rPr lang="en-US" sz="2400" dirty="0" err="1"/>
              <a:t>shukr</a:t>
            </a:r>
            <a:r>
              <a:rPr lang="en-US" sz="2400" dirty="0"/>
              <a:t> in Qur’an</a:t>
            </a:r>
          </a:p>
        </p:txBody>
      </p:sp>
      <p:sp>
        <p:nvSpPr>
          <p:cNvPr id="3" name="Google Shape;111;p22">
            <a:extLst>
              <a:ext uri="{FF2B5EF4-FFF2-40B4-BE49-F238E27FC236}">
                <a16:creationId xmlns:a16="http://schemas.microsoft.com/office/drawing/2014/main" id="{AD933F91-A728-7AD3-87C9-B493B572C84D}"/>
              </a:ext>
            </a:extLst>
          </p:cNvPr>
          <p:cNvSpPr txBox="1">
            <a:spLocks/>
          </p:cNvSpPr>
          <p:nvPr/>
        </p:nvSpPr>
        <p:spPr>
          <a:xfrm>
            <a:off x="623399" y="2389637"/>
            <a:ext cx="7581300" cy="3416400"/>
          </a:xfrm>
          <a:prstGeom prst="rect">
            <a:avLst/>
          </a:prstGeom>
        </p:spPr>
        <p:txBody>
          <a:bodyPr spcFirstLastPara="1" vert="horz" wrap="square" lIns="91425" tIns="91425" rIns="91425" bIns="91425" rtlCol="0" anchor="t" anchorCtr="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000" dirty="0">
                <a:solidFill>
                  <a:srgbClr val="242A2E"/>
                </a:solidFill>
                <a:highlight>
                  <a:srgbClr val="FFFFFF"/>
                </a:highlight>
              </a:rPr>
              <a:t>Theme 1: Qur’an gave us reasons to be thankful.</a:t>
            </a:r>
          </a:p>
          <a:p>
            <a:pPr marL="457200" indent="457200" algn="l">
              <a:spcBef>
                <a:spcPts val="1200"/>
              </a:spcBef>
            </a:pPr>
            <a:r>
              <a:rPr lang="en-US" sz="2000" b="1" dirty="0">
                <a:solidFill>
                  <a:srgbClr val="0000FF"/>
                </a:solidFill>
                <a:highlight>
                  <a:srgbClr val="FFFFFF"/>
                </a:highlight>
              </a:rPr>
              <a:t>“Count your blessings” </a:t>
            </a:r>
          </a:p>
          <a:p>
            <a:pPr algn="l">
              <a:spcBef>
                <a:spcPts val="1200"/>
              </a:spcBef>
            </a:pPr>
            <a:r>
              <a:rPr lang="en-US" sz="2000" dirty="0">
                <a:solidFill>
                  <a:srgbClr val="242A2E"/>
                </a:solidFill>
                <a:highlight>
                  <a:srgbClr val="FFFFFF"/>
                </a:highlight>
              </a:rPr>
              <a:t>Theme 2: appreciating what Allah has given us by reflecting on His perfect names and attributes</a:t>
            </a:r>
          </a:p>
          <a:p>
            <a:pPr algn="l">
              <a:spcBef>
                <a:spcPts val="1200"/>
              </a:spcBef>
            </a:pPr>
            <a:r>
              <a:rPr lang="en-US" sz="2000" dirty="0">
                <a:solidFill>
                  <a:srgbClr val="242A2E"/>
                </a:solidFill>
                <a:highlight>
                  <a:srgbClr val="FFFFFF"/>
                </a:highlight>
              </a:rPr>
              <a:t>	</a:t>
            </a:r>
            <a:r>
              <a:rPr lang="en-US" sz="2000" dirty="0">
                <a:solidFill>
                  <a:srgbClr val="0000FF"/>
                </a:solidFill>
                <a:highlight>
                  <a:srgbClr val="FFFFFF"/>
                </a:highlight>
              </a:rPr>
              <a:t>“</a:t>
            </a:r>
            <a:r>
              <a:rPr lang="en-US" sz="2000" b="1" dirty="0">
                <a:solidFill>
                  <a:srgbClr val="0000FF"/>
                </a:solidFill>
                <a:highlight>
                  <a:srgbClr val="FFFFFF"/>
                </a:highlight>
              </a:rPr>
              <a:t>Reflect on His attributes”</a:t>
            </a:r>
          </a:p>
          <a:p>
            <a:pPr algn="l">
              <a:spcBef>
                <a:spcPts val="1200"/>
              </a:spcBef>
            </a:pPr>
            <a:r>
              <a:rPr lang="en-US" sz="2000" dirty="0">
                <a:solidFill>
                  <a:srgbClr val="242A2E"/>
                </a:solidFill>
                <a:highlight>
                  <a:srgbClr val="FFFFFF"/>
                </a:highlight>
              </a:rPr>
              <a:t>Theme 3: consequences of not engaging in </a:t>
            </a:r>
            <a:r>
              <a:rPr lang="en-US" sz="2000" i="1" dirty="0" err="1">
                <a:solidFill>
                  <a:srgbClr val="242A2E"/>
                </a:solidFill>
                <a:highlight>
                  <a:srgbClr val="FFFFFF"/>
                </a:highlight>
              </a:rPr>
              <a:t>shukr</a:t>
            </a:r>
            <a:endParaRPr lang="en-US" sz="2000" i="1" dirty="0">
              <a:solidFill>
                <a:srgbClr val="242A2E"/>
              </a:solidFill>
              <a:highlight>
                <a:srgbClr val="FFFFFF"/>
              </a:highlight>
            </a:endParaRPr>
          </a:p>
          <a:p>
            <a:pPr algn="l">
              <a:spcBef>
                <a:spcPts val="1200"/>
              </a:spcBef>
            </a:pPr>
            <a:r>
              <a:rPr lang="en-US" sz="2000" i="1" dirty="0">
                <a:solidFill>
                  <a:srgbClr val="242A2E"/>
                </a:solidFill>
                <a:highlight>
                  <a:srgbClr val="FFFFFF"/>
                </a:highlight>
              </a:rPr>
              <a:t>	</a:t>
            </a:r>
            <a:r>
              <a:rPr lang="en-US" sz="2000" b="1" i="1" dirty="0">
                <a:solidFill>
                  <a:srgbClr val="0000FF"/>
                </a:solidFill>
                <a:highlight>
                  <a:srgbClr val="FFFFFF"/>
                </a:highlight>
              </a:rPr>
              <a:t>“</a:t>
            </a:r>
            <a:r>
              <a:rPr lang="en-US" sz="2000" b="1" dirty="0">
                <a:solidFill>
                  <a:srgbClr val="0000FF"/>
                </a:solidFill>
                <a:highlight>
                  <a:srgbClr val="FFFFFF"/>
                </a:highlight>
              </a:rPr>
              <a:t>Don’t be ungrateful”</a:t>
            </a:r>
          </a:p>
          <a:p>
            <a:pPr algn="l">
              <a:spcBef>
                <a:spcPts val="1200"/>
              </a:spcBef>
            </a:pPr>
            <a:r>
              <a:rPr lang="en-US" sz="2000" dirty="0">
                <a:solidFill>
                  <a:srgbClr val="242A2E"/>
                </a:solidFill>
                <a:highlight>
                  <a:srgbClr val="FFFFFF"/>
                </a:highlight>
              </a:rPr>
              <a:t>Theme 4: the command to engage in </a:t>
            </a:r>
            <a:r>
              <a:rPr lang="en-US" sz="2000" i="1" dirty="0" err="1">
                <a:solidFill>
                  <a:srgbClr val="242A2E"/>
                </a:solidFill>
                <a:highlight>
                  <a:srgbClr val="FFFFFF"/>
                </a:highlight>
              </a:rPr>
              <a:t>shukr</a:t>
            </a:r>
            <a:r>
              <a:rPr lang="en-US" sz="2000" dirty="0">
                <a:solidFill>
                  <a:srgbClr val="242A2E"/>
                </a:solidFill>
                <a:highlight>
                  <a:srgbClr val="FFFFFF"/>
                </a:highlight>
              </a:rPr>
              <a:t> and to be of the </a:t>
            </a:r>
            <a:r>
              <a:rPr lang="en-US" sz="2000" i="1" dirty="0" err="1">
                <a:solidFill>
                  <a:srgbClr val="242A2E"/>
                </a:solidFill>
                <a:highlight>
                  <a:srgbClr val="FFFFFF"/>
                </a:highlight>
              </a:rPr>
              <a:t>shākirūn</a:t>
            </a:r>
            <a:r>
              <a:rPr lang="en-US" sz="2000" i="1" dirty="0">
                <a:solidFill>
                  <a:srgbClr val="242A2E"/>
                </a:solidFill>
                <a:highlight>
                  <a:srgbClr val="FFFFFF"/>
                </a:highlight>
              </a:rPr>
              <a:t>.</a:t>
            </a:r>
            <a:r>
              <a:rPr lang="en-US" sz="2000" dirty="0">
                <a:solidFill>
                  <a:srgbClr val="242A2E"/>
                </a:solidFill>
                <a:highlight>
                  <a:srgbClr val="FFFFFF"/>
                </a:highlight>
              </a:rPr>
              <a:t> </a:t>
            </a:r>
          </a:p>
          <a:p>
            <a:pPr algn="l">
              <a:spcBef>
                <a:spcPts val="1200"/>
              </a:spcBef>
            </a:pPr>
            <a:r>
              <a:rPr lang="en-US" sz="2000" dirty="0">
                <a:solidFill>
                  <a:srgbClr val="242A2E"/>
                </a:solidFill>
                <a:highlight>
                  <a:srgbClr val="FFFFFF"/>
                </a:highlight>
              </a:rPr>
              <a:t>	</a:t>
            </a:r>
            <a:r>
              <a:rPr lang="en-US" sz="2000" b="1" dirty="0">
                <a:solidFill>
                  <a:srgbClr val="0000FF"/>
                </a:solidFill>
                <a:highlight>
                  <a:srgbClr val="FFFFFF"/>
                </a:highlight>
              </a:rPr>
              <a:t>“Thank You” in words and actions</a:t>
            </a:r>
          </a:p>
          <a:p>
            <a:pPr algn="l">
              <a:spcBef>
                <a:spcPts val="1200"/>
              </a:spcBef>
            </a:pPr>
            <a:r>
              <a:rPr lang="en-US" sz="2000" b="1" dirty="0">
                <a:solidFill>
                  <a:srgbClr val="0000FF"/>
                </a:solidFill>
                <a:highlight>
                  <a:srgbClr val="FFFFFF"/>
                </a:highlight>
              </a:rPr>
              <a:t>				</a:t>
            </a:r>
            <a:r>
              <a:rPr lang="en-US" sz="2000" dirty="0">
                <a:highlight>
                  <a:srgbClr val="FFFFFF"/>
                </a:highlight>
              </a:rPr>
              <a:t>(</a:t>
            </a:r>
            <a:r>
              <a:rPr lang="en-US" sz="2000" i="1" dirty="0">
                <a:highlight>
                  <a:srgbClr val="FFFFFF"/>
                </a:highlight>
              </a:rPr>
              <a:t>Adopted from </a:t>
            </a:r>
            <a:r>
              <a:rPr lang="en-US" sz="2000" i="1" dirty="0" err="1">
                <a:highlight>
                  <a:srgbClr val="FFFFFF"/>
                </a:highlight>
              </a:rPr>
              <a:t>Yaqeen</a:t>
            </a:r>
            <a:r>
              <a:rPr lang="en-US" sz="2000" i="1" dirty="0">
                <a:highlight>
                  <a:srgbClr val="FFFFFF"/>
                </a:highlight>
              </a:rPr>
              <a:t> Institute</a:t>
            </a:r>
            <a:r>
              <a:rPr lang="en-US" sz="2000" dirty="0">
                <a:highlight>
                  <a:srgbClr val="FFFFFF"/>
                </a:highlight>
              </a:rPr>
              <a:t>)</a:t>
            </a:r>
          </a:p>
          <a:p>
            <a:pPr algn="l">
              <a:spcBef>
                <a:spcPts val="1200"/>
              </a:spcBef>
              <a:spcAft>
                <a:spcPts val="1200"/>
              </a:spcAft>
            </a:pPr>
            <a:endParaRPr lang="en-US" sz="1350" dirty="0">
              <a:solidFill>
                <a:srgbClr val="242A2E"/>
              </a:solidFill>
              <a:highlight>
                <a:srgbClr val="FFFFFF"/>
              </a:highlight>
            </a:endParaRPr>
          </a:p>
        </p:txBody>
      </p:sp>
    </p:spTree>
    <p:extLst>
      <p:ext uri="{BB962C8B-B14F-4D97-AF65-F5344CB8AC3E}">
        <p14:creationId xmlns:p14="http://schemas.microsoft.com/office/powerpoint/2010/main" val="404242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28;p25">
            <a:extLst>
              <a:ext uri="{FF2B5EF4-FFF2-40B4-BE49-F238E27FC236}">
                <a16:creationId xmlns:a16="http://schemas.microsoft.com/office/drawing/2014/main" id="{51DA6338-6311-81D4-6D23-44F4E54B9AC5}"/>
              </a:ext>
            </a:extLst>
          </p:cNvPr>
          <p:cNvSpPr txBox="1">
            <a:spLocks/>
          </p:cNvSpPr>
          <p:nvPr/>
        </p:nvSpPr>
        <p:spPr>
          <a:xfrm>
            <a:off x="311700" y="1659469"/>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Theme 1: Reasons to be Thankful</a:t>
            </a:r>
            <a:endParaRPr lang="en-US" dirty="0"/>
          </a:p>
        </p:txBody>
      </p:sp>
      <p:sp>
        <p:nvSpPr>
          <p:cNvPr id="3" name="Google Shape;129;p25">
            <a:extLst>
              <a:ext uri="{FF2B5EF4-FFF2-40B4-BE49-F238E27FC236}">
                <a16:creationId xmlns:a16="http://schemas.microsoft.com/office/drawing/2014/main" id="{CB84634E-9CD0-D5B3-7DB0-EEA407E70317}"/>
              </a:ext>
            </a:extLst>
          </p:cNvPr>
          <p:cNvSpPr txBox="1">
            <a:spLocks/>
          </p:cNvSpPr>
          <p:nvPr/>
        </p:nvSpPr>
        <p:spPr>
          <a:xfrm>
            <a:off x="311700" y="2366919"/>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a:p>
          <a:p>
            <a:pPr algn="l">
              <a:spcBef>
                <a:spcPts val="1200"/>
              </a:spcBef>
            </a:pPr>
            <a:endParaRPr lang="en-US"/>
          </a:p>
          <a:p>
            <a:pPr marL="457200" algn="l">
              <a:spcBef>
                <a:spcPts val="1200"/>
              </a:spcBef>
              <a:spcAft>
                <a:spcPts val="1200"/>
              </a:spcAft>
            </a:pPr>
            <a:r>
              <a:rPr lang="en-US" b="1">
                <a:solidFill>
                  <a:srgbClr val="0000FF"/>
                </a:solidFill>
              </a:rPr>
              <a:t>List things you are grateful to Allah for that were responsible for bringing you from your homes to the ALC</a:t>
            </a:r>
          </a:p>
        </p:txBody>
      </p:sp>
    </p:spTree>
    <p:extLst>
      <p:ext uri="{BB962C8B-B14F-4D97-AF65-F5344CB8AC3E}">
        <p14:creationId xmlns:p14="http://schemas.microsoft.com/office/powerpoint/2010/main" val="181932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34;p26">
            <a:extLst>
              <a:ext uri="{FF2B5EF4-FFF2-40B4-BE49-F238E27FC236}">
                <a16:creationId xmlns:a16="http://schemas.microsoft.com/office/drawing/2014/main" id="{F4F4D9E3-4222-F8A5-FE99-1A7F854111FF}"/>
              </a:ext>
            </a:extLst>
          </p:cNvPr>
          <p:cNvSpPr txBox="1">
            <a:spLocks/>
          </p:cNvSpPr>
          <p:nvPr/>
        </p:nvSpPr>
        <p:spPr>
          <a:xfrm>
            <a:off x="311700" y="1302275"/>
            <a:ext cx="8520600" cy="572700"/>
          </a:xfrm>
          <a:prstGeom prst="rect">
            <a:avLst/>
          </a:prstGeom>
        </p:spPr>
        <p:txBody>
          <a:bodyPr spcFirstLastPara="1" vert="horz" wrap="square" lIns="91425" tIns="91425" rIns="91425" bIns="91425" rtlCol="0" anchor="t" anchorCtr="0">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Shukr for things which can be taken for granted</a:t>
            </a:r>
            <a:endParaRPr lang="en-US" dirty="0"/>
          </a:p>
        </p:txBody>
      </p:sp>
      <p:sp>
        <p:nvSpPr>
          <p:cNvPr id="3" name="Google Shape;135;p26">
            <a:extLst>
              <a:ext uri="{FF2B5EF4-FFF2-40B4-BE49-F238E27FC236}">
                <a16:creationId xmlns:a16="http://schemas.microsoft.com/office/drawing/2014/main" id="{FAFC17CC-85FE-5CA6-1AB2-317AA10A56AD}"/>
              </a:ext>
            </a:extLst>
          </p:cNvPr>
          <p:cNvSpPr txBox="1">
            <a:spLocks/>
          </p:cNvSpPr>
          <p:nvPr/>
        </p:nvSpPr>
        <p:spPr>
          <a:xfrm>
            <a:off x="311700" y="1874975"/>
            <a:ext cx="8520600" cy="3416400"/>
          </a:xfrm>
          <a:prstGeom prst="rect">
            <a:avLst/>
          </a:prstGeom>
        </p:spPr>
        <p:txBody>
          <a:bodyPr spcFirstLastPara="1" vert="horz" wrap="square" lIns="91425" tIns="91425" rIns="91425" bIns="91425" rtlCol="0" anchor="t"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6400" b="1" dirty="0"/>
              <a:t>FOOD/SUSTENANCE</a:t>
            </a:r>
          </a:p>
          <a:p>
            <a:pPr algn="l">
              <a:spcBef>
                <a:spcPts val="1200"/>
              </a:spcBef>
            </a:pPr>
            <a:r>
              <a:rPr lang="en-US" sz="6400" dirty="0"/>
              <a:t>(2:172): O you who have believed, eat from the good [i.e., lawful] things which We have provided for you and be grateful to Allah if it is [indeed] Him that you worship.</a:t>
            </a:r>
          </a:p>
          <a:p>
            <a:pPr algn="l">
              <a:spcBef>
                <a:spcPts val="1200"/>
              </a:spcBef>
            </a:pPr>
            <a:r>
              <a:rPr lang="en-US" sz="6400" b="1" dirty="0"/>
              <a:t>EASE IN SALAT DURING TRAVEL</a:t>
            </a:r>
          </a:p>
          <a:p>
            <a:pPr algn="l">
              <a:spcBef>
                <a:spcPts val="1200"/>
              </a:spcBef>
            </a:pPr>
            <a:r>
              <a:rPr lang="en-US" sz="6400" dirty="0">
                <a:solidFill>
                  <a:schemeClr val="dk1"/>
                </a:solidFill>
                <a:highlight>
                  <a:srgbClr val="FFFFFF"/>
                </a:highlight>
              </a:rPr>
              <a:t>(5:6): O you who have believed, when you rise to [perform] prayer, wash your faces and your forearms to the elbows and wipe over your heads and wash your feet to the ankles. And if you are in a state of ritual impurity [</a:t>
            </a:r>
            <a:r>
              <a:rPr lang="en-US" sz="6400" i="1" dirty="0" err="1">
                <a:solidFill>
                  <a:schemeClr val="dk1"/>
                </a:solidFill>
                <a:highlight>
                  <a:srgbClr val="FFFFFF"/>
                </a:highlight>
              </a:rPr>
              <a:t>janābah</a:t>
            </a:r>
            <a:r>
              <a:rPr lang="en-US" sz="6400" dirty="0">
                <a:solidFill>
                  <a:schemeClr val="dk1"/>
                </a:solidFill>
                <a:highlight>
                  <a:srgbClr val="FFFFFF"/>
                </a:highlight>
              </a:rPr>
              <a:t>], then purify yourselves. But if you are ill, or on a journey, or one of you comes from the place of relieving himself, or have been intimate with your wives and cannot find water, then seek clean earth and wipe over your faces and hands with it. Allah does not intend to make difficulty for you, but He intends to purify you and complete His favor upon you so that you may be grateful.</a:t>
            </a:r>
          </a:p>
          <a:p>
            <a:pPr algn="l">
              <a:spcBef>
                <a:spcPts val="1200"/>
              </a:spcBef>
            </a:pPr>
            <a:r>
              <a:rPr lang="en-US" sz="6400" b="1" dirty="0">
                <a:solidFill>
                  <a:schemeClr val="dk1"/>
                </a:solidFill>
                <a:highlight>
                  <a:srgbClr val="FFFFFF"/>
                </a:highlight>
              </a:rPr>
              <a:t>HUMAN PHYSIOLOGY</a:t>
            </a:r>
          </a:p>
          <a:p>
            <a:pPr algn="l">
              <a:spcBef>
                <a:spcPts val="1200"/>
              </a:spcBef>
            </a:pPr>
            <a:r>
              <a:rPr lang="en-US" sz="6400" dirty="0">
                <a:solidFill>
                  <a:schemeClr val="dk1"/>
                </a:solidFill>
                <a:highlight>
                  <a:srgbClr val="FFFFFF"/>
                </a:highlight>
              </a:rPr>
              <a:t>(16:78): And Allah has extracted you from the wombs of your mothers not knowing a thing, and He made for you hearing and vision and hearts [i.e., intellect] that perhaps you would be grateful. </a:t>
            </a:r>
          </a:p>
          <a:p>
            <a:pPr algn="l">
              <a:spcBef>
                <a:spcPts val="1200"/>
              </a:spcBef>
            </a:pPr>
            <a:r>
              <a:rPr lang="en-US" sz="6400" b="1" dirty="0">
                <a:solidFill>
                  <a:schemeClr val="dk1"/>
                </a:solidFill>
                <a:highlight>
                  <a:srgbClr val="FFFFFF"/>
                </a:highlight>
              </a:rPr>
              <a:t>DAY AND NIGHT CYCLE</a:t>
            </a:r>
          </a:p>
          <a:p>
            <a:pPr marL="38100" marR="38100" algn="l">
              <a:spcBef>
                <a:spcPts val="1200"/>
              </a:spcBef>
              <a:buClr>
                <a:schemeClr val="dk1"/>
              </a:buClr>
              <a:buSzPts val="275"/>
              <a:buFont typeface="Arial"/>
              <a:buNone/>
            </a:pPr>
            <a:r>
              <a:rPr lang="en-US" sz="6400" dirty="0">
                <a:solidFill>
                  <a:schemeClr val="dk1"/>
                </a:solidFill>
                <a:highlight>
                  <a:srgbClr val="FFFFFF"/>
                </a:highlight>
                <a:latin typeface="Roboto"/>
                <a:ea typeface="Roboto"/>
                <a:cs typeface="Roboto"/>
                <a:sym typeface="Roboto"/>
              </a:rPr>
              <a:t>(25:63) And He it is Who has made the night and the day, each following the other, for him who desires to remember, or desires to be grateful.</a:t>
            </a:r>
          </a:p>
          <a:p>
            <a:pPr algn="l">
              <a:spcBef>
                <a:spcPts val="0"/>
              </a:spcBef>
            </a:pPr>
            <a:endParaRPr lang="en-US" sz="1500" dirty="0">
              <a:solidFill>
                <a:schemeClr val="dk1"/>
              </a:solidFill>
              <a:highlight>
                <a:srgbClr val="FFFFFF"/>
              </a:highlight>
            </a:endParaRPr>
          </a:p>
          <a:p>
            <a:pPr algn="l">
              <a:spcBef>
                <a:spcPts val="1200"/>
              </a:spcBef>
              <a:spcAft>
                <a:spcPts val="1200"/>
              </a:spcAft>
            </a:pPr>
            <a:endParaRPr lang="en-US" sz="1500" dirty="0">
              <a:solidFill>
                <a:schemeClr val="dk1"/>
              </a:solidFill>
              <a:highlight>
                <a:srgbClr val="FFFFFF"/>
              </a:highlight>
            </a:endParaRPr>
          </a:p>
        </p:txBody>
      </p:sp>
    </p:spTree>
    <p:extLst>
      <p:ext uri="{BB962C8B-B14F-4D97-AF65-F5344CB8AC3E}">
        <p14:creationId xmlns:p14="http://schemas.microsoft.com/office/powerpoint/2010/main" val="394685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40;p27">
            <a:extLst>
              <a:ext uri="{FF2B5EF4-FFF2-40B4-BE49-F238E27FC236}">
                <a16:creationId xmlns:a16="http://schemas.microsoft.com/office/drawing/2014/main" id="{58D8F76F-694C-43F3-FE24-BEE191481639}"/>
              </a:ext>
            </a:extLst>
          </p:cNvPr>
          <p:cNvSpPr txBox="1">
            <a:spLocks/>
          </p:cNvSpPr>
          <p:nvPr/>
        </p:nvSpPr>
        <p:spPr>
          <a:xfrm>
            <a:off x="311700" y="1516587"/>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Shukr can never be enough</a:t>
            </a:r>
            <a:endParaRPr lang="en-US" dirty="0"/>
          </a:p>
        </p:txBody>
      </p:sp>
      <p:sp>
        <p:nvSpPr>
          <p:cNvPr id="3" name="Google Shape;141;p27">
            <a:extLst>
              <a:ext uri="{FF2B5EF4-FFF2-40B4-BE49-F238E27FC236}">
                <a16:creationId xmlns:a16="http://schemas.microsoft.com/office/drawing/2014/main" id="{1A6BCC03-7041-4749-725A-70DF3BD60C92}"/>
              </a:ext>
            </a:extLst>
          </p:cNvPr>
          <p:cNvSpPr txBox="1">
            <a:spLocks/>
          </p:cNvSpPr>
          <p:nvPr/>
        </p:nvSpPr>
        <p:spPr>
          <a:xfrm>
            <a:off x="311700" y="2224037"/>
            <a:ext cx="8520600" cy="3416400"/>
          </a:xfrm>
          <a:prstGeom prst="rect">
            <a:avLst/>
          </a:prstGeom>
        </p:spPr>
        <p:txBody>
          <a:bodyPr spcFirstLastPara="1" vert="horz" wrap="square" lIns="91425" tIns="91425" rIns="91425" bIns="91425" rtlCol="0" anchor="t" anchorCtr="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ar-AE" sz="1500">
              <a:solidFill>
                <a:schemeClr val="dk1"/>
              </a:solidFill>
              <a:highlight>
                <a:srgbClr val="FFFFFF"/>
              </a:highlight>
            </a:endParaRPr>
          </a:p>
          <a:p>
            <a:pPr marL="38100" marR="38100" algn="r" rtl="1">
              <a:lnSpc>
                <a:spcPct val="180000"/>
              </a:lnSpc>
              <a:spcBef>
                <a:spcPts val="1200"/>
              </a:spcBef>
              <a:buClr>
                <a:schemeClr val="dk1"/>
              </a:buClr>
              <a:buSzPct val="43137"/>
              <a:buFont typeface="Arial"/>
              <a:buNone/>
            </a:pPr>
            <a:r>
              <a:rPr lang="ar-AE" sz="2550">
                <a:solidFill>
                  <a:schemeClr val="dk1"/>
                </a:solidFill>
                <a:highlight>
                  <a:srgbClr val="FFFFFF"/>
                </a:highlight>
                <a:latin typeface="Roboto"/>
                <a:ea typeface="Roboto"/>
                <a:cs typeface="Roboto"/>
                <a:sym typeface="Roboto"/>
              </a:rPr>
              <a:t>وَاٰتٰٮکُمۡ مِّنۡ کُلِّ مَا سَاَلۡتُمُوۡہُ ؕ وَاِنۡ تَعُدُّوۡا نِعۡمَتَ اللّٰہِ لَا تُحۡصُوۡہَا ؕ اِنَّ الۡاِنۡسَانَ لَظَلُوۡمٌ کَفَّارٌ </a:t>
            </a:r>
          </a:p>
          <a:p>
            <a:pPr marL="38100" marR="38100" algn="l">
              <a:spcBef>
                <a:spcPts val="0"/>
              </a:spcBef>
              <a:buClr>
                <a:schemeClr val="dk1"/>
              </a:buClr>
              <a:buSzPct val="45711"/>
              <a:buFont typeface="Arial"/>
              <a:buNone/>
            </a:pPr>
            <a:endParaRPr lang="ar-AE" sz="2406">
              <a:solidFill>
                <a:schemeClr val="dk1"/>
              </a:solidFill>
              <a:highlight>
                <a:srgbClr val="FFFFFF"/>
              </a:highlight>
              <a:latin typeface="Roboto"/>
              <a:ea typeface="Roboto"/>
              <a:cs typeface="Roboto"/>
              <a:sym typeface="Roboto"/>
            </a:endParaRPr>
          </a:p>
          <a:p>
            <a:pPr marL="88900" marR="88900" algn="l">
              <a:lnSpc>
                <a:spcPct val="150000"/>
              </a:lnSpc>
              <a:spcBef>
                <a:spcPts val="0"/>
              </a:spcBef>
              <a:buClr>
                <a:schemeClr val="dk1"/>
              </a:buClr>
              <a:buSzPct val="40644"/>
              <a:buFont typeface="Arial"/>
              <a:buNone/>
            </a:pPr>
            <a:r>
              <a:rPr lang="en-US" sz="2706">
                <a:solidFill>
                  <a:schemeClr val="dk1"/>
                </a:solidFill>
                <a:highlight>
                  <a:srgbClr val="FFFFFF"/>
                </a:highlight>
                <a:latin typeface="Roboto"/>
                <a:ea typeface="Roboto"/>
                <a:cs typeface="Roboto"/>
                <a:sym typeface="Roboto"/>
              </a:rPr>
              <a:t>And He gave you all that you wanted of Him; and if you </a:t>
            </a:r>
            <a:r>
              <a:rPr lang="en-US" sz="2706" i="1">
                <a:solidFill>
                  <a:schemeClr val="dk1"/>
                </a:solidFill>
                <a:highlight>
                  <a:srgbClr val="FFFFFF"/>
                </a:highlight>
                <a:latin typeface="Roboto"/>
                <a:ea typeface="Roboto"/>
                <a:cs typeface="Roboto"/>
                <a:sym typeface="Roboto"/>
              </a:rPr>
              <a:t>try to</a:t>
            </a:r>
            <a:r>
              <a:rPr lang="en-US" sz="2706">
                <a:solidFill>
                  <a:schemeClr val="dk1"/>
                </a:solidFill>
                <a:highlight>
                  <a:srgbClr val="FFFFFF"/>
                </a:highlight>
                <a:latin typeface="Roboto"/>
                <a:ea typeface="Roboto"/>
                <a:cs typeface="Roboto"/>
                <a:sym typeface="Roboto"/>
              </a:rPr>
              <a:t> count the favours of Allah, you will not be able to number them. Verily, man is very unjust, very ungrateful. (14:35)</a:t>
            </a:r>
          </a:p>
          <a:p>
            <a:pPr algn="l">
              <a:spcBef>
                <a:spcPts val="0"/>
              </a:spcBef>
            </a:pPr>
            <a:endParaRPr lang="en-US" sz="1500">
              <a:solidFill>
                <a:srgbClr val="212529"/>
              </a:solidFill>
              <a:highlight>
                <a:srgbClr val="FFFFFF"/>
              </a:highlight>
            </a:endParaRPr>
          </a:p>
          <a:p>
            <a:pPr algn="l">
              <a:spcBef>
                <a:spcPts val="1200"/>
              </a:spcBef>
            </a:pPr>
            <a:endParaRPr lang="en-US" sz="1500">
              <a:solidFill>
                <a:schemeClr val="dk1"/>
              </a:solidFill>
              <a:highlight>
                <a:srgbClr val="FFFFFF"/>
              </a:highlight>
            </a:endParaRPr>
          </a:p>
          <a:p>
            <a:pPr algn="l">
              <a:spcBef>
                <a:spcPts val="1200"/>
              </a:spcBef>
              <a:spcAft>
                <a:spcPts val="1200"/>
              </a:spcAft>
            </a:pPr>
            <a:endParaRPr lang="en-US" sz="1500">
              <a:solidFill>
                <a:schemeClr val="dk1"/>
              </a:solidFill>
              <a:highlight>
                <a:srgbClr val="FFFFFF"/>
              </a:highlight>
            </a:endParaRPr>
          </a:p>
        </p:txBody>
      </p:sp>
    </p:spTree>
    <p:extLst>
      <p:ext uri="{BB962C8B-B14F-4D97-AF65-F5344CB8AC3E}">
        <p14:creationId xmlns:p14="http://schemas.microsoft.com/office/powerpoint/2010/main" val="375185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46;p28">
            <a:extLst>
              <a:ext uri="{FF2B5EF4-FFF2-40B4-BE49-F238E27FC236}">
                <a16:creationId xmlns:a16="http://schemas.microsoft.com/office/drawing/2014/main" id="{59D02B28-0774-4BE1-4AE2-ADBA49E660EC}"/>
              </a:ext>
            </a:extLst>
          </p:cNvPr>
          <p:cNvSpPr txBox="1">
            <a:spLocks/>
          </p:cNvSpPr>
          <p:nvPr/>
        </p:nvSpPr>
        <p:spPr>
          <a:xfrm>
            <a:off x="311700" y="1359425"/>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Innumerable Favors of Allah</a:t>
            </a:r>
            <a:endParaRPr lang="en-US" dirty="0"/>
          </a:p>
        </p:txBody>
      </p:sp>
      <p:sp>
        <p:nvSpPr>
          <p:cNvPr id="3" name="Google Shape;147;p28">
            <a:extLst>
              <a:ext uri="{FF2B5EF4-FFF2-40B4-BE49-F238E27FC236}">
                <a16:creationId xmlns:a16="http://schemas.microsoft.com/office/drawing/2014/main" id="{7A0E391B-6FB6-0DD6-318D-EB48688131D2}"/>
              </a:ext>
            </a:extLst>
          </p:cNvPr>
          <p:cNvSpPr txBox="1">
            <a:spLocks/>
          </p:cNvSpPr>
          <p:nvPr/>
        </p:nvSpPr>
        <p:spPr>
          <a:xfrm>
            <a:off x="311700" y="2066875"/>
            <a:ext cx="8520600" cy="1890763"/>
          </a:xfrm>
          <a:prstGeom prst="rect">
            <a:avLst/>
          </a:prstGeom>
        </p:spPr>
        <p:txBody>
          <a:bodyPr spcFirstLastPara="1" vert="horz" wrap="square" lIns="91425" tIns="91425" rIns="91425" bIns="91425"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endParaRPr lang="en-US" sz="1500" dirty="0">
              <a:solidFill>
                <a:schemeClr val="dk1"/>
              </a:solidFill>
              <a:highlight>
                <a:srgbClr val="FFFFFF"/>
              </a:highlight>
            </a:endParaRPr>
          </a:p>
          <a:p>
            <a:pPr algn="l">
              <a:lnSpc>
                <a:spcPct val="150000"/>
              </a:lnSpc>
              <a:spcBef>
                <a:spcPts val="0"/>
              </a:spcBef>
            </a:pPr>
            <a:r>
              <a:rPr lang="en-US" sz="1500" dirty="0">
                <a:solidFill>
                  <a:schemeClr val="dk1"/>
                </a:solidFill>
                <a:highlight>
                  <a:srgbClr val="FFFFFF"/>
                </a:highlight>
              </a:rPr>
              <a:t>“Which, then, of the </a:t>
            </a:r>
            <a:r>
              <a:rPr lang="en-US" sz="1500" dirty="0" err="1">
                <a:solidFill>
                  <a:schemeClr val="dk1"/>
                </a:solidFill>
                <a:highlight>
                  <a:srgbClr val="FFFFFF"/>
                </a:highlight>
              </a:rPr>
              <a:t>favours</a:t>
            </a:r>
            <a:r>
              <a:rPr lang="en-US" sz="1500" dirty="0">
                <a:solidFill>
                  <a:schemeClr val="dk1"/>
                </a:solidFill>
                <a:highlight>
                  <a:srgbClr val="FFFFFF"/>
                </a:highlight>
              </a:rPr>
              <a:t> of your Lord will you twain deny?”</a:t>
            </a:r>
          </a:p>
          <a:p>
            <a:pPr marL="76200" marR="76200" algn="r" rtl="1">
              <a:lnSpc>
                <a:spcPct val="150000"/>
              </a:lnSpc>
              <a:spcBef>
                <a:spcPts val="0"/>
              </a:spcBef>
              <a:buClr>
                <a:schemeClr val="dk1"/>
              </a:buClr>
              <a:buSzPts val="1100"/>
              <a:buFont typeface="Arial"/>
              <a:buNone/>
            </a:pPr>
            <a:r>
              <a:rPr lang="ar-AE" sz="5000" dirty="0">
                <a:solidFill>
                  <a:schemeClr val="dk1"/>
                </a:solidFill>
                <a:highlight>
                  <a:srgbClr val="FFFFFF"/>
                </a:highlight>
              </a:rPr>
              <a:t>فَبِاَیِّ اٰلَآءِ رَبِّکُمَا تُکَذِّبٰنِ</a:t>
            </a:r>
          </a:p>
          <a:p>
            <a:pPr algn="l">
              <a:spcBef>
                <a:spcPts val="0"/>
              </a:spcBef>
              <a:spcAft>
                <a:spcPts val="1200"/>
              </a:spcAft>
            </a:pPr>
            <a:endParaRPr lang="ar-AE" dirty="0"/>
          </a:p>
        </p:txBody>
      </p:sp>
    </p:spTree>
    <p:extLst>
      <p:ext uri="{BB962C8B-B14F-4D97-AF65-F5344CB8AC3E}">
        <p14:creationId xmlns:p14="http://schemas.microsoft.com/office/powerpoint/2010/main" val="402824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58;p30">
            <a:extLst>
              <a:ext uri="{FF2B5EF4-FFF2-40B4-BE49-F238E27FC236}">
                <a16:creationId xmlns:a16="http://schemas.microsoft.com/office/drawing/2014/main" id="{64FC8E3D-8D92-EC1C-EBCA-C1ED4A8AA9E5}"/>
              </a:ext>
            </a:extLst>
          </p:cNvPr>
          <p:cNvSpPr txBox="1">
            <a:spLocks/>
          </p:cNvSpPr>
          <p:nvPr/>
        </p:nvSpPr>
        <p:spPr>
          <a:xfrm>
            <a:off x="480525" y="1600200"/>
            <a:ext cx="8520600" cy="466289"/>
          </a:xfrm>
          <a:prstGeom prst="rect">
            <a:avLst/>
          </a:prstGeom>
        </p:spPr>
        <p:txBody>
          <a:bodyPr spcFirstLastPara="1" vert="horz" wrap="square" lIns="91425" tIns="91425" rIns="91425" bIns="91425" rtlCol="0" anchor="t" anchorCtr="0">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dirty="0"/>
              <a:t>Theme 2: Reflecting on Allah’s Attributes</a:t>
            </a:r>
          </a:p>
        </p:txBody>
      </p:sp>
      <p:sp>
        <p:nvSpPr>
          <p:cNvPr id="3" name="Google Shape;159;p30">
            <a:extLst>
              <a:ext uri="{FF2B5EF4-FFF2-40B4-BE49-F238E27FC236}">
                <a16:creationId xmlns:a16="http://schemas.microsoft.com/office/drawing/2014/main" id="{9F2FFFCB-9D50-E499-81D9-41FBD572B7E0}"/>
              </a:ext>
            </a:extLst>
          </p:cNvPr>
          <p:cNvSpPr txBox="1">
            <a:spLocks/>
          </p:cNvSpPr>
          <p:nvPr/>
        </p:nvSpPr>
        <p:spPr>
          <a:xfrm>
            <a:off x="480525" y="2461900"/>
            <a:ext cx="8520600" cy="2781613"/>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8100" marR="38100" rtl="1">
              <a:lnSpc>
                <a:spcPct val="180000"/>
              </a:lnSpc>
              <a:spcBef>
                <a:spcPts val="0"/>
              </a:spcBef>
              <a:buClr>
                <a:schemeClr val="dk1"/>
              </a:buClr>
              <a:buSzPts val="1100"/>
              <a:buFont typeface="Arial"/>
              <a:buNone/>
            </a:pPr>
            <a:r>
              <a:rPr lang="ar-AE" sz="3200" dirty="0">
                <a:solidFill>
                  <a:schemeClr val="dk1"/>
                </a:solidFill>
                <a:highlight>
                  <a:srgbClr val="FFFFFF"/>
                </a:highlight>
                <a:latin typeface="Roboto"/>
                <a:ea typeface="Roboto"/>
                <a:cs typeface="Roboto"/>
                <a:sym typeface="Roboto"/>
              </a:rPr>
              <a:t>وَلِلّٰہِ الۡاَسۡمَآءُ الۡحُسۡنٰی فَادۡعُوۡہُ بِہَا</a:t>
            </a:r>
          </a:p>
          <a:p>
            <a:pPr marL="38100" marR="38100" algn="l">
              <a:spcBef>
                <a:spcPts val="0"/>
              </a:spcBef>
              <a:buClr>
                <a:schemeClr val="dk1"/>
              </a:buClr>
              <a:buSzPts val="1100"/>
              <a:buFont typeface="Arial"/>
              <a:buNone/>
            </a:pPr>
            <a:endParaRPr lang="ar-AE" sz="1050" dirty="0">
              <a:solidFill>
                <a:schemeClr val="dk1"/>
              </a:solidFill>
              <a:highlight>
                <a:srgbClr val="FFFFFF"/>
              </a:highlight>
              <a:latin typeface="Roboto"/>
              <a:ea typeface="Roboto"/>
              <a:cs typeface="Roboto"/>
              <a:sym typeface="Roboto"/>
            </a:endParaRPr>
          </a:p>
          <a:p>
            <a:pPr marL="88900" marR="88900">
              <a:lnSpc>
                <a:spcPct val="150000"/>
              </a:lnSpc>
              <a:spcBef>
                <a:spcPts val="0"/>
              </a:spcBef>
              <a:buClr>
                <a:schemeClr val="dk1"/>
              </a:buClr>
              <a:buSzPts val="1100"/>
              <a:buFont typeface="Arial"/>
              <a:buNone/>
            </a:pPr>
            <a:r>
              <a:rPr lang="en-US" sz="1800" dirty="0">
                <a:solidFill>
                  <a:schemeClr val="dk1"/>
                </a:solidFill>
                <a:highlight>
                  <a:srgbClr val="FFFFFF"/>
                </a:highlight>
                <a:latin typeface="Roboto"/>
                <a:ea typeface="Roboto"/>
                <a:cs typeface="Roboto"/>
                <a:sym typeface="Roboto"/>
              </a:rPr>
              <a:t>And to Allah </a:t>
            </a:r>
            <a:r>
              <a:rPr lang="en-US" sz="1800" i="1" dirty="0">
                <a:solidFill>
                  <a:schemeClr val="dk1"/>
                </a:solidFill>
                <a:highlight>
                  <a:srgbClr val="FFFFFF"/>
                </a:highlight>
                <a:latin typeface="Roboto"/>
                <a:ea typeface="Roboto"/>
                <a:cs typeface="Roboto"/>
                <a:sym typeface="Roboto"/>
              </a:rPr>
              <a:t>alone</a:t>
            </a:r>
            <a:r>
              <a:rPr lang="en-US" sz="1800" dirty="0">
                <a:solidFill>
                  <a:schemeClr val="dk1"/>
                </a:solidFill>
                <a:highlight>
                  <a:srgbClr val="FFFFFF"/>
                </a:highlight>
                <a:latin typeface="Roboto"/>
                <a:ea typeface="Roboto"/>
                <a:cs typeface="Roboto"/>
                <a:sym typeface="Roboto"/>
              </a:rPr>
              <a:t> belong </a:t>
            </a:r>
            <a:r>
              <a:rPr lang="en-US" sz="1800" i="1" dirty="0">
                <a:solidFill>
                  <a:schemeClr val="dk1"/>
                </a:solidFill>
                <a:highlight>
                  <a:srgbClr val="FFFFFF"/>
                </a:highlight>
                <a:latin typeface="Roboto"/>
                <a:ea typeface="Roboto"/>
                <a:cs typeface="Roboto"/>
                <a:sym typeface="Roboto"/>
              </a:rPr>
              <a:t>all</a:t>
            </a:r>
            <a:r>
              <a:rPr lang="en-US" sz="1800" dirty="0">
                <a:solidFill>
                  <a:schemeClr val="dk1"/>
                </a:solidFill>
                <a:highlight>
                  <a:srgbClr val="FFFFFF"/>
                </a:highlight>
                <a:latin typeface="Roboto"/>
                <a:ea typeface="Roboto"/>
                <a:cs typeface="Roboto"/>
                <a:sym typeface="Roboto"/>
              </a:rPr>
              <a:t> perfect attributes. So call on Him by these. (7:181)</a:t>
            </a:r>
          </a:p>
          <a:p>
            <a:pPr algn="l">
              <a:spcBef>
                <a:spcPts val="0"/>
              </a:spcBef>
              <a:spcAft>
                <a:spcPts val="1200"/>
              </a:spcAft>
            </a:pPr>
            <a:endParaRPr lang="en-US" dirty="0"/>
          </a:p>
        </p:txBody>
      </p:sp>
    </p:spTree>
    <p:extLst>
      <p:ext uri="{BB962C8B-B14F-4D97-AF65-F5344CB8AC3E}">
        <p14:creationId xmlns:p14="http://schemas.microsoft.com/office/powerpoint/2010/main" val="411962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64;p31">
            <a:extLst>
              <a:ext uri="{FF2B5EF4-FFF2-40B4-BE49-F238E27FC236}">
                <a16:creationId xmlns:a16="http://schemas.microsoft.com/office/drawing/2014/main" id="{04A82EB8-805D-685F-0A82-3839F172E696}"/>
              </a:ext>
            </a:extLst>
          </p:cNvPr>
          <p:cNvSpPr txBox="1">
            <a:spLocks/>
          </p:cNvSpPr>
          <p:nvPr/>
        </p:nvSpPr>
        <p:spPr>
          <a:xfrm>
            <a:off x="311700" y="1588025"/>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Theme 2: Reflecting on Allah’s Attributes</a:t>
            </a:r>
          </a:p>
          <a:p>
            <a:pPr algn="l">
              <a:spcBef>
                <a:spcPts val="0"/>
              </a:spcBef>
            </a:pPr>
            <a:endParaRPr lang="en-US"/>
          </a:p>
        </p:txBody>
      </p:sp>
      <p:sp>
        <p:nvSpPr>
          <p:cNvPr id="3" name="Google Shape;165;p31">
            <a:extLst>
              <a:ext uri="{FF2B5EF4-FFF2-40B4-BE49-F238E27FC236}">
                <a16:creationId xmlns:a16="http://schemas.microsoft.com/office/drawing/2014/main" id="{62C6162C-03C3-12E6-586C-1A6787EB500D}"/>
              </a:ext>
            </a:extLst>
          </p:cNvPr>
          <p:cNvSpPr txBox="1">
            <a:spLocks/>
          </p:cNvSpPr>
          <p:nvPr/>
        </p:nvSpPr>
        <p:spPr>
          <a:xfrm>
            <a:off x="311700" y="2295475"/>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a:p>
          <a:p>
            <a:pPr algn="l">
              <a:spcBef>
                <a:spcPts val="1200"/>
              </a:spcBef>
            </a:pPr>
            <a:endParaRPr lang="en-US"/>
          </a:p>
          <a:p>
            <a:pPr marL="457200" algn="l">
              <a:spcBef>
                <a:spcPts val="1200"/>
              </a:spcBef>
              <a:spcAft>
                <a:spcPts val="1200"/>
              </a:spcAft>
            </a:pPr>
            <a:r>
              <a:rPr lang="en-US" b="1">
                <a:solidFill>
                  <a:srgbClr val="0000FF"/>
                </a:solidFill>
              </a:rPr>
              <a:t>List five blessings in your life where Allah’s Attributes were apparent</a:t>
            </a:r>
            <a:endParaRPr lang="en-US" b="1" dirty="0">
              <a:solidFill>
                <a:srgbClr val="0000FF"/>
              </a:solidFill>
            </a:endParaRPr>
          </a:p>
        </p:txBody>
      </p:sp>
    </p:spTree>
    <p:extLst>
      <p:ext uri="{BB962C8B-B14F-4D97-AF65-F5344CB8AC3E}">
        <p14:creationId xmlns:p14="http://schemas.microsoft.com/office/powerpoint/2010/main" val="317000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70;p32">
            <a:extLst>
              <a:ext uri="{FF2B5EF4-FFF2-40B4-BE49-F238E27FC236}">
                <a16:creationId xmlns:a16="http://schemas.microsoft.com/office/drawing/2014/main" id="{897C3BFB-3354-2EFE-F53B-FB0A131E7893}"/>
              </a:ext>
            </a:extLst>
          </p:cNvPr>
          <p:cNvSpPr txBox="1">
            <a:spLocks/>
          </p:cNvSpPr>
          <p:nvPr/>
        </p:nvSpPr>
        <p:spPr>
          <a:xfrm>
            <a:off x="311699" y="150230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Theme 3: Avoiding ungratefulness</a:t>
            </a:r>
          </a:p>
          <a:p>
            <a:pPr algn="l">
              <a:spcBef>
                <a:spcPts val="0"/>
              </a:spcBef>
            </a:pPr>
            <a:endParaRPr lang="en-US" dirty="0"/>
          </a:p>
        </p:txBody>
      </p:sp>
    </p:spTree>
    <p:extLst>
      <p:ext uri="{BB962C8B-B14F-4D97-AF65-F5344CB8AC3E}">
        <p14:creationId xmlns:p14="http://schemas.microsoft.com/office/powerpoint/2010/main" val="329605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76;p33">
            <a:extLst>
              <a:ext uri="{FF2B5EF4-FFF2-40B4-BE49-F238E27FC236}">
                <a16:creationId xmlns:a16="http://schemas.microsoft.com/office/drawing/2014/main" id="{88F56EBD-1E9C-A28C-0019-18CEF90EE621}"/>
              </a:ext>
            </a:extLst>
          </p:cNvPr>
          <p:cNvSpPr txBox="1">
            <a:spLocks/>
          </p:cNvSpPr>
          <p:nvPr/>
        </p:nvSpPr>
        <p:spPr>
          <a:xfrm>
            <a:off x="311700" y="1316563"/>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Avoid Ungratefulness</a:t>
            </a:r>
            <a:endParaRPr lang="en-US" dirty="0"/>
          </a:p>
        </p:txBody>
      </p:sp>
      <p:sp>
        <p:nvSpPr>
          <p:cNvPr id="3" name="Google Shape;177;p33">
            <a:extLst>
              <a:ext uri="{FF2B5EF4-FFF2-40B4-BE49-F238E27FC236}">
                <a16:creationId xmlns:a16="http://schemas.microsoft.com/office/drawing/2014/main" id="{F6BED765-8214-A5D7-C3F0-49D7AD1EDF59}"/>
              </a:ext>
            </a:extLst>
          </p:cNvPr>
          <p:cNvSpPr txBox="1">
            <a:spLocks/>
          </p:cNvSpPr>
          <p:nvPr/>
        </p:nvSpPr>
        <p:spPr>
          <a:xfrm>
            <a:off x="311700" y="2024013"/>
            <a:ext cx="8520600" cy="21603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500">
                <a:solidFill>
                  <a:schemeClr val="dk1"/>
                </a:solidFill>
                <a:highlight>
                  <a:srgbClr val="FFFFFF"/>
                </a:highlight>
              </a:rPr>
              <a:t>(7:10): And We have certainly established you upon the earth and made for you therein ways of livelihood. Little are you grateful.</a:t>
            </a:r>
          </a:p>
          <a:p>
            <a:pPr algn="l">
              <a:spcBef>
                <a:spcPts val="1200"/>
              </a:spcBef>
              <a:spcAft>
                <a:spcPts val="1200"/>
              </a:spcAft>
            </a:pPr>
            <a:r>
              <a:rPr lang="en-US" sz="1500">
                <a:solidFill>
                  <a:schemeClr val="dk1"/>
                </a:solidFill>
                <a:highlight>
                  <a:srgbClr val="FFFFFF"/>
                </a:highlight>
              </a:rPr>
              <a:t>(16:112): And Allah presents an example: a city that was safe and secure, its provision coming to it in abundance from every location, but it denied the favors of Allah. So Allah made it taste the envelopment of hunger and fear for what they had been doing.</a:t>
            </a:r>
          </a:p>
        </p:txBody>
      </p:sp>
      <p:sp>
        <p:nvSpPr>
          <p:cNvPr id="4" name="Google Shape;178;p33">
            <a:extLst>
              <a:ext uri="{FF2B5EF4-FFF2-40B4-BE49-F238E27FC236}">
                <a16:creationId xmlns:a16="http://schemas.microsoft.com/office/drawing/2014/main" id="{99EC6940-4CEB-8767-CF11-4D5F49B4EA4C}"/>
              </a:ext>
            </a:extLst>
          </p:cNvPr>
          <p:cNvSpPr txBox="1"/>
          <p:nvPr/>
        </p:nvSpPr>
        <p:spPr>
          <a:xfrm>
            <a:off x="0" y="3808788"/>
            <a:ext cx="8717700" cy="1938000"/>
          </a:xfrm>
          <a:prstGeom prst="rect">
            <a:avLst/>
          </a:prstGeom>
          <a:noFill/>
          <a:ln>
            <a:noFill/>
          </a:ln>
        </p:spPr>
        <p:txBody>
          <a:bodyPr spcFirstLastPara="1" wrap="square" lIns="91425" tIns="91425" rIns="91425" bIns="91425" anchor="t" anchorCtr="0">
            <a:spAutoFit/>
          </a:bodyPr>
          <a:lstStyle/>
          <a:p>
            <a:pPr marL="1371600" lvl="0" indent="0" algn="l" rtl="0">
              <a:lnSpc>
                <a:spcPct val="115000"/>
              </a:lnSpc>
              <a:spcBef>
                <a:spcPts val="0"/>
              </a:spcBef>
              <a:spcAft>
                <a:spcPts val="0"/>
              </a:spcAft>
              <a:buNone/>
            </a:pPr>
            <a:r>
              <a:rPr lang="en" sz="1800" dirty="0">
                <a:solidFill>
                  <a:schemeClr val="dk2"/>
                </a:solidFill>
              </a:rPr>
              <a:t>“And remember also the time when your Lord declared, ‘if you are grateful, I will, surely, bestow more favors on you’ (14:9)</a:t>
            </a:r>
            <a:endParaRPr sz="1800" dirty="0">
              <a:solidFill>
                <a:schemeClr val="dk2"/>
              </a:solidFill>
            </a:endParaRPr>
          </a:p>
          <a:p>
            <a:pPr marL="1371600" lvl="0" indent="0" algn="l" rtl="0">
              <a:lnSpc>
                <a:spcPct val="115000"/>
              </a:lnSpc>
              <a:spcBef>
                <a:spcPts val="1200"/>
              </a:spcBef>
              <a:spcAft>
                <a:spcPts val="0"/>
              </a:spcAft>
              <a:buNone/>
            </a:pPr>
            <a:r>
              <a:rPr lang="en" sz="1500" dirty="0">
                <a:solidFill>
                  <a:schemeClr val="dk1"/>
                </a:solidFill>
                <a:highlight>
                  <a:schemeClr val="lt1"/>
                </a:highlight>
              </a:rPr>
              <a:t>Indeed, We guided him [i.e., man] to the way, be he grateful (</a:t>
            </a:r>
            <a:r>
              <a:rPr lang="en" sz="1500" i="1" dirty="0" err="1">
                <a:solidFill>
                  <a:schemeClr val="dk1"/>
                </a:solidFill>
                <a:highlight>
                  <a:schemeClr val="lt1"/>
                </a:highlight>
              </a:rPr>
              <a:t>shākir</a:t>
            </a:r>
            <a:r>
              <a:rPr lang="en" sz="1500" dirty="0">
                <a:solidFill>
                  <a:schemeClr val="dk1"/>
                </a:solidFill>
                <a:highlight>
                  <a:schemeClr val="lt1"/>
                </a:highlight>
              </a:rPr>
              <a:t>) or be he ungrateful (</a:t>
            </a:r>
            <a:r>
              <a:rPr lang="en" sz="1500" i="1" dirty="0" err="1">
                <a:solidFill>
                  <a:schemeClr val="dk1"/>
                </a:solidFill>
                <a:highlight>
                  <a:schemeClr val="lt1"/>
                </a:highlight>
              </a:rPr>
              <a:t>kafūr</a:t>
            </a:r>
            <a:r>
              <a:rPr lang="en" sz="1500" dirty="0">
                <a:solidFill>
                  <a:schemeClr val="dk1"/>
                </a:solidFill>
                <a:highlight>
                  <a:schemeClr val="lt1"/>
                </a:highlight>
              </a:rPr>
              <a:t>).  (76:4)</a:t>
            </a:r>
            <a:endParaRPr sz="1800" dirty="0">
              <a:solidFill>
                <a:schemeClr val="dk2"/>
              </a:solidFill>
            </a:endParaRPr>
          </a:p>
          <a:p>
            <a:pPr marL="1371600" lvl="0" indent="0" algn="l" rtl="0">
              <a:lnSpc>
                <a:spcPct val="115000"/>
              </a:lnSpc>
              <a:spcBef>
                <a:spcPts val="1200"/>
              </a:spcBef>
              <a:spcAft>
                <a:spcPts val="1200"/>
              </a:spcAft>
              <a:buNone/>
            </a:pPr>
            <a:r>
              <a:rPr lang="en" sz="1800" b="1" i="1" dirty="0">
                <a:solidFill>
                  <a:srgbClr val="0000FF"/>
                </a:solidFill>
              </a:rPr>
              <a:t>Ungratefulness tantamount to disbelief.</a:t>
            </a:r>
            <a:endParaRPr b="1" dirty="0">
              <a:solidFill>
                <a:srgbClr val="0000FF"/>
              </a:solidFill>
            </a:endParaRPr>
          </a:p>
        </p:txBody>
      </p:sp>
    </p:spTree>
    <p:extLst>
      <p:ext uri="{BB962C8B-B14F-4D97-AF65-F5344CB8AC3E}">
        <p14:creationId xmlns:p14="http://schemas.microsoft.com/office/powerpoint/2010/main" val="71450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83;p34">
            <a:extLst>
              <a:ext uri="{FF2B5EF4-FFF2-40B4-BE49-F238E27FC236}">
                <a16:creationId xmlns:a16="http://schemas.microsoft.com/office/drawing/2014/main" id="{3D33477B-AAE9-50D4-44B9-17EE721F10A8}"/>
              </a:ext>
            </a:extLst>
          </p:cNvPr>
          <p:cNvSpPr txBox="1">
            <a:spLocks/>
          </p:cNvSpPr>
          <p:nvPr/>
        </p:nvSpPr>
        <p:spPr>
          <a:xfrm>
            <a:off x="311700" y="1716612"/>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Theme 4: Be among the grateful</a:t>
            </a:r>
          </a:p>
          <a:p>
            <a:pPr algn="l">
              <a:spcBef>
                <a:spcPts val="0"/>
              </a:spcBef>
            </a:pPr>
            <a:endParaRPr lang="en-US" dirty="0"/>
          </a:p>
        </p:txBody>
      </p:sp>
      <p:sp>
        <p:nvSpPr>
          <p:cNvPr id="3" name="Google Shape;184;p34">
            <a:extLst>
              <a:ext uri="{FF2B5EF4-FFF2-40B4-BE49-F238E27FC236}">
                <a16:creationId xmlns:a16="http://schemas.microsoft.com/office/drawing/2014/main" id="{0ACB6F89-7682-741E-FACD-579A81EBCEC9}"/>
              </a:ext>
            </a:extLst>
          </p:cNvPr>
          <p:cNvSpPr txBox="1">
            <a:spLocks/>
          </p:cNvSpPr>
          <p:nvPr/>
        </p:nvSpPr>
        <p:spPr>
          <a:xfrm>
            <a:off x="311700" y="2424062"/>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algn="l">
              <a:spcBef>
                <a:spcPts val="0"/>
              </a:spcBef>
              <a:spcAft>
                <a:spcPts val="1200"/>
              </a:spcAft>
            </a:pPr>
            <a:r>
              <a:rPr lang="en-US" sz="2800">
                <a:solidFill>
                  <a:srgbClr val="202028"/>
                </a:solidFill>
                <a:highlight>
                  <a:schemeClr val="lt1"/>
                </a:highlight>
              </a:rPr>
              <a:t>"He who does not thank people, does not thank Allah" (Ahmad, Tirmidhi).”</a:t>
            </a:r>
            <a:endParaRPr lang="en-US"/>
          </a:p>
        </p:txBody>
      </p:sp>
      <p:sp>
        <p:nvSpPr>
          <p:cNvPr id="4" name="TextBox 3">
            <a:extLst>
              <a:ext uri="{FF2B5EF4-FFF2-40B4-BE49-F238E27FC236}">
                <a16:creationId xmlns:a16="http://schemas.microsoft.com/office/drawing/2014/main" id="{C621C683-0E1A-3BE6-566B-3C8330076C75}"/>
              </a:ext>
            </a:extLst>
          </p:cNvPr>
          <p:cNvSpPr txBox="1"/>
          <p:nvPr/>
        </p:nvSpPr>
        <p:spPr>
          <a:xfrm>
            <a:off x="1775460" y="3787140"/>
            <a:ext cx="5311140" cy="923330"/>
          </a:xfrm>
          <a:prstGeom prst="rect">
            <a:avLst/>
          </a:prstGeom>
          <a:noFill/>
        </p:spPr>
        <p:txBody>
          <a:bodyPr wrap="square" rtlCol="0">
            <a:spAutoFit/>
          </a:bodyPr>
          <a:lstStyle/>
          <a:p>
            <a:pPr marL="342900" indent="-342900">
              <a:buAutoNum type="arabicPeriod"/>
            </a:pPr>
            <a:r>
              <a:rPr lang="en-US" dirty="0"/>
              <a:t>Benefits of Gratitude</a:t>
            </a:r>
          </a:p>
          <a:p>
            <a:pPr marL="342900" indent="-342900">
              <a:buAutoNum type="arabicPeriod"/>
            </a:pPr>
            <a:r>
              <a:rPr lang="en-US" dirty="0"/>
              <a:t>Gratitude Journals</a:t>
            </a:r>
          </a:p>
          <a:p>
            <a:pPr marL="342900" indent="-342900">
              <a:buAutoNum type="arabicPeriod"/>
            </a:pPr>
            <a:r>
              <a:rPr lang="en-US" dirty="0"/>
              <a:t>Islamic Acts of Gratitude</a:t>
            </a:r>
          </a:p>
        </p:txBody>
      </p:sp>
    </p:spTree>
    <p:extLst>
      <p:ext uri="{BB962C8B-B14F-4D97-AF65-F5344CB8AC3E}">
        <p14:creationId xmlns:p14="http://schemas.microsoft.com/office/powerpoint/2010/main" val="425060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2" name="Google Shape;63;p14">
            <a:extLst>
              <a:ext uri="{FF2B5EF4-FFF2-40B4-BE49-F238E27FC236}">
                <a16:creationId xmlns:a16="http://schemas.microsoft.com/office/drawing/2014/main" id="{A1AA00CD-8A28-2A09-A9EF-7CF218EE86D6}"/>
              </a:ext>
            </a:extLst>
          </p:cNvPr>
          <p:cNvPicPr preferRelativeResize="0"/>
          <p:nvPr/>
        </p:nvPicPr>
        <p:blipFill>
          <a:blip r:embed="rId3">
            <a:alphaModFix/>
          </a:blip>
          <a:stretch>
            <a:fillRect/>
          </a:stretch>
        </p:blipFill>
        <p:spPr>
          <a:xfrm>
            <a:off x="343587" y="1538350"/>
            <a:ext cx="8456824" cy="3781300"/>
          </a:xfrm>
          <a:prstGeom prst="rect">
            <a:avLst/>
          </a:prstGeom>
          <a:noFill/>
          <a:ln>
            <a:noFill/>
          </a:ln>
        </p:spPr>
      </p:pic>
    </p:spTree>
    <p:extLst>
      <p:ext uri="{BB962C8B-B14F-4D97-AF65-F5344CB8AC3E}">
        <p14:creationId xmlns:p14="http://schemas.microsoft.com/office/powerpoint/2010/main" val="863303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23;p40">
            <a:extLst>
              <a:ext uri="{FF2B5EF4-FFF2-40B4-BE49-F238E27FC236}">
                <a16:creationId xmlns:a16="http://schemas.microsoft.com/office/drawing/2014/main" id="{8ACEC97C-24C3-231E-48EF-32328F36EFD6}"/>
              </a:ext>
            </a:extLst>
          </p:cNvPr>
          <p:cNvSpPr txBox="1">
            <a:spLocks/>
          </p:cNvSpPr>
          <p:nvPr/>
        </p:nvSpPr>
        <p:spPr>
          <a:xfrm>
            <a:off x="311699" y="2224038"/>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1100"/>
              <a:buFont typeface="Arial"/>
              <a:buNone/>
            </a:pPr>
            <a:r>
              <a:rPr lang="en-US" sz="3200" dirty="0">
                <a:solidFill>
                  <a:srgbClr val="35373A"/>
                </a:solidFill>
                <a:highlight>
                  <a:srgbClr val="FFFFFF"/>
                </a:highlight>
                <a:latin typeface="Georgia"/>
                <a:ea typeface="Georgia"/>
                <a:cs typeface="Georgia"/>
                <a:sym typeface="Georgia"/>
              </a:rPr>
              <a:t>“It is not joy that makes us grateful; it is gratitude that makes us joyful.”</a:t>
            </a:r>
          </a:p>
          <a:p>
            <a:pPr>
              <a:spcBef>
                <a:spcPts val="1200"/>
              </a:spcBef>
              <a:spcAft>
                <a:spcPts val="1200"/>
              </a:spcAft>
            </a:pPr>
            <a:endParaRPr lang="en-US" sz="3400" dirty="0"/>
          </a:p>
        </p:txBody>
      </p:sp>
    </p:spTree>
    <p:extLst>
      <p:ext uri="{BB962C8B-B14F-4D97-AF65-F5344CB8AC3E}">
        <p14:creationId xmlns:p14="http://schemas.microsoft.com/office/powerpoint/2010/main" val="257706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89;p35">
            <a:extLst>
              <a:ext uri="{FF2B5EF4-FFF2-40B4-BE49-F238E27FC236}">
                <a16:creationId xmlns:a16="http://schemas.microsoft.com/office/drawing/2014/main" id="{BD3A992B-D78B-9964-5DA2-57179C6831FD}"/>
              </a:ext>
            </a:extLst>
          </p:cNvPr>
          <p:cNvSpPr txBox="1">
            <a:spLocks/>
          </p:cNvSpPr>
          <p:nvPr/>
        </p:nvSpPr>
        <p:spPr>
          <a:xfrm>
            <a:off x="829080" y="1419176"/>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The tangible effects of gratitude	</a:t>
            </a:r>
            <a:endParaRPr lang="en-US" dirty="0"/>
          </a:p>
        </p:txBody>
      </p:sp>
      <p:sp>
        <p:nvSpPr>
          <p:cNvPr id="3" name="Google Shape;190;p35">
            <a:extLst>
              <a:ext uri="{FF2B5EF4-FFF2-40B4-BE49-F238E27FC236}">
                <a16:creationId xmlns:a16="http://schemas.microsoft.com/office/drawing/2014/main" id="{9ADF657C-DD75-C6D9-6F9A-370541C68BE4}"/>
              </a:ext>
            </a:extLst>
          </p:cNvPr>
          <p:cNvSpPr txBox="1">
            <a:spLocks/>
          </p:cNvSpPr>
          <p:nvPr/>
        </p:nvSpPr>
        <p:spPr>
          <a:xfrm>
            <a:off x="829080" y="2126626"/>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42900" algn="l">
              <a:spcBef>
                <a:spcPts val="0"/>
              </a:spcBef>
              <a:buSzPts val="1800"/>
              <a:buFont typeface="Arial" panose="020B0604020202020204" pitchFamily="34" charset="0"/>
              <a:buChar char="-"/>
            </a:pPr>
            <a:r>
              <a:rPr lang="en-US"/>
              <a:t>Gratitude facilitates social well-being</a:t>
            </a:r>
          </a:p>
          <a:p>
            <a:pPr marL="914400" lvl="1" indent="-317500" algn="l">
              <a:spcBef>
                <a:spcPts val="0"/>
              </a:spcBef>
              <a:buSzPts val="1400"/>
              <a:buFont typeface="Arial" panose="020B0604020202020204" pitchFamily="34" charset="0"/>
              <a:buChar char="-"/>
            </a:pPr>
            <a:endParaRPr lang="en-US"/>
          </a:p>
        </p:txBody>
      </p:sp>
      <p:pic>
        <p:nvPicPr>
          <p:cNvPr id="4" name="Google Shape;191;p35">
            <a:extLst>
              <a:ext uri="{FF2B5EF4-FFF2-40B4-BE49-F238E27FC236}">
                <a16:creationId xmlns:a16="http://schemas.microsoft.com/office/drawing/2014/main" id="{55EE9D73-A3FC-E85A-A901-C980E9E0D32B}"/>
              </a:ext>
            </a:extLst>
          </p:cNvPr>
          <p:cNvPicPr preferRelativeResize="0"/>
          <p:nvPr/>
        </p:nvPicPr>
        <p:blipFill rotWithShape="1">
          <a:blip r:embed="rId3">
            <a:alphaModFix/>
          </a:blip>
          <a:srcRect l="17918" t="11343" r="19907" b="59060"/>
          <a:stretch/>
        </p:blipFill>
        <p:spPr>
          <a:xfrm>
            <a:off x="2260930" y="2630525"/>
            <a:ext cx="5116677" cy="1522250"/>
          </a:xfrm>
          <a:prstGeom prst="rect">
            <a:avLst/>
          </a:prstGeom>
          <a:noFill/>
          <a:ln>
            <a:noFill/>
          </a:ln>
        </p:spPr>
      </p:pic>
      <p:pic>
        <p:nvPicPr>
          <p:cNvPr id="6" name="Google Shape;192;p35">
            <a:extLst>
              <a:ext uri="{FF2B5EF4-FFF2-40B4-BE49-F238E27FC236}">
                <a16:creationId xmlns:a16="http://schemas.microsoft.com/office/drawing/2014/main" id="{66B608D7-7C2C-01C7-C42C-972A8BBE6416}"/>
              </a:ext>
            </a:extLst>
          </p:cNvPr>
          <p:cNvPicPr preferRelativeResize="0"/>
          <p:nvPr/>
        </p:nvPicPr>
        <p:blipFill rotWithShape="1">
          <a:blip r:embed="rId4">
            <a:alphaModFix/>
          </a:blip>
          <a:srcRect l="17038" t="19446" r="39530" b="52374"/>
          <a:stretch/>
        </p:blipFill>
        <p:spPr>
          <a:xfrm>
            <a:off x="3360730" y="4379851"/>
            <a:ext cx="3574298" cy="1449450"/>
          </a:xfrm>
          <a:prstGeom prst="rect">
            <a:avLst/>
          </a:prstGeom>
          <a:noFill/>
          <a:ln>
            <a:noFill/>
          </a:ln>
        </p:spPr>
      </p:pic>
    </p:spTree>
    <p:extLst>
      <p:ext uri="{BB962C8B-B14F-4D97-AF65-F5344CB8AC3E}">
        <p14:creationId xmlns:p14="http://schemas.microsoft.com/office/powerpoint/2010/main" val="398039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97;p36">
            <a:extLst>
              <a:ext uri="{FF2B5EF4-FFF2-40B4-BE49-F238E27FC236}">
                <a16:creationId xmlns:a16="http://schemas.microsoft.com/office/drawing/2014/main" id="{71B95F8D-3DAB-C15B-9177-5694AB2C42A9}"/>
              </a:ext>
            </a:extLst>
          </p:cNvPr>
          <p:cNvSpPr txBox="1">
            <a:spLocks/>
          </p:cNvSpPr>
          <p:nvPr/>
        </p:nvSpPr>
        <p:spPr>
          <a:xfrm>
            <a:off x="623399" y="161660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Tangible effects of gratitude</a:t>
            </a:r>
            <a:endParaRPr lang="en-US" dirty="0"/>
          </a:p>
        </p:txBody>
      </p:sp>
      <p:sp>
        <p:nvSpPr>
          <p:cNvPr id="3" name="Google Shape;198;p36">
            <a:extLst>
              <a:ext uri="{FF2B5EF4-FFF2-40B4-BE49-F238E27FC236}">
                <a16:creationId xmlns:a16="http://schemas.microsoft.com/office/drawing/2014/main" id="{756A7DFA-5416-FDFE-3D66-A39E1FB9CC11}"/>
              </a:ext>
            </a:extLst>
          </p:cNvPr>
          <p:cNvSpPr txBox="1">
            <a:spLocks/>
          </p:cNvSpPr>
          <p:nvPr/>
        </p:nvSpPr>
        <p:spPr>
          <a:xfrm>
            <a:off x="623399" y="2324050"/>
            <a:ext cx="4939200" cy="572700"/>
          </a:xfrm>
          <a:prstGeom prst="rect">
            <a:avLst/>
          </a:prstGeom>
        </p:spPr>
        <p:txBody>
          <a:bodyPr spcFirstLastPara="1" vert="horz" wrap="square" lIns="91425" tIns="91425" rIns="91425" bIns="91425" rtlCol="0" anchor="t" anchorCtr="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a:t>Gratitude enhances emotional well-being</a:t>
            </a:r>
          </a:p>
        </p:txBody>
      </p:sp>
      <p:pic>
        <p:nvPicPr>
          <p:cNvPr id="4" name="Google Shape;199;p36">
            <a:extLst>
              <a:ext uri="{FF2B5EF4-FFF2-40B4-BE49-F238E27FC236}">
                <a16:creationId xmlns:a16="http://schemas.microsoft.com/office/drawing/2014/main" id="{056C41D0-39C6-F23E-0A64-E6DEB978CA07}"/>
              </a:ext>
            </a:extLst>
          </p:cNvPr>
          <p:cNvPicPr preferRelativeResize="0"/>
          <p:nvPr/>
        </p:nvPicPr>
        <p:blipFill rotWithShape="1">
          <a:blip r:embed="rId3">
            <a:alphaModFix/>
          </a:blip>
          <a:srcRect l="15002" t="25350" r="38550" b="55273"/>
          <a:stretch/>
        </p:blipFill>
        <p:spPr>
          <a:xfrm>
            <a:off x="1887599" y="2807850"/>
            <a:ext cx="6125875" cy="1482026"/>
          </a:xfrm>
          <a:prstGeom prst="rect">
            <a:avLst/>
          </a:prstGeom>
          <a:noFill/>
          <a:ln>
            <a:noFill/>
          </a:ln>
        </p:spPr>
      </p:pic>
    </p:spTree>
    <p:extLst>
      <p:ext uri="{BB962C8B-B14F-4D97-AF65-F5344CB8AC3E}">
        <p14:creationId xmlns:p14="http://schemas.microsoft.com/office/powerpoint/2010/main" val="328625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04;p37">
            <a:extLst>
              <a:ext uri="{FF2B5EF4-FFF2-40B4-BE49-F238E27FC236}">
                <a16:creationId xmlns:a16="http://schemas.microsoft.com/office/drawing/2014/main" id="{6B521D25-4700-C560-E27C-31629BBE8D2F}"/>
              </a:ext>
            </a:extLst>
          </p:cNvPr>
          <p:cNvSpPr txBox="1">
            <a:spLocks/>
          </p:cNvSpPr>
          <p:nvPr/>
        </p:nvSpPr>
        <p:spPr>
          <a:xfrm>
            <a:off x="311700" y="161660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Gratitude: </a:t>
            </a:r>
            <a:r>
              <a:rPr lang="en-US" b="1">
                <a:solidFill>
                  <a:srgbClr val="0000FF"/>
                </a:solidFill>
              </a:rPr>
              <a:t>The Wonder Drug</a:t>
            </a:r>
            <a:endParaRPr lang="en-US" b="1" dirty="0">
              <a:solidFill>
                <a:srgbClr val="0000FF"/>
              </a:solidFill>
            </a:endParaRPr>
          </a:p>
        </p:txBody>
      </p:sp>
      <p:sp>
        <p:nvSpPr>
          <p:cNvPr id="3" name="Google Shape;205;p37">
            <a:extLst>
              <a:ext uri="{FF2B5EF4-FFF2-40B4-BE49-F238E27FC236}">
                <a16:creationId xmlns:a16="http://schemas.microsoft.com/office/drawing/2014/main" id="{7E9CAFF1-8085-03DD-FA96-D7D8DCCCE256}"/>
              </a:ext>
            </a:extLst>
          </p:cNvPr>
          <p:cNvSpPr txBox="1">
            <a:spLocks/>
          </p:cNvSpPr>
          <p:nvPr/>
        </p:nvSpPr>
        <p:spPr>
          <a:xfrm>
            <a:off x="397825" y="2488450"/>
            <a:ext cx="54738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350">
                <a:solidFill>
                  <a:schemeClr val="dk1"/>
                </a:solidFill>
                <a:highlight>
                  <a:srgbClr val="FFFFFF"/>
                </a:highlight>
                <a:latin typeface="Georgia"/>
                <a:ea typeface="Georgia"/>
                <a:cs typeface="Georgia"/>
                <a:sym typeface="Georgia"/>
              </a:rPr>
              <a:t>Physiological and psychological changes of gratitude:</a:t>
            </a:r>
          </a:p>
          <a:p>
            <a:pPr marL="457200" indent="-314325" algn="l">
              <a:spcBef>
                <a:spcPts val="120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improved inflammatory and immune responses</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reduced </a:t>
            </a:r>
            <a:r>
              <a:rPr lang="en-US" sz="1350" b="1">
                <a:solidFill>
                  <a:srgbClr val="0000FF"/>
                </a:solidFill>
                <a:highlight>
                  <a:srgbClr val="FFFFFF"/>
                </a:highlight>
                <a:latin typeface="Georgia"/>
                <a:ea typeface="Georgia"/>
                <a:cs typeface="Georgia"/>
                <a:sym typeface="Georgia"/>
              </a:rPr>
              <a:t>cortisol </a:t>
            </a:r>
            <a:r>
              <a:rPr lang="en-US" sz="1350">
                <a:solidFill>
                  <a:schemeClr val="dk1"/>
                </a:solidFill>
                <a:highlight>
                  <a:srgbClr val="FFFFFF"/>
                </a:highlight>
                <a:latin typeface="Georgia"/>
                <a:ea typeface="Georgia"/>
                <a:cs typeface="Georgia"/>
                <a:sym typeface="Georgia"/>
              </a:rPr>
              <a:t>levels (the stress hormone)</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increased levels of </a:t>
            </a:r>
            <a:r>
              <a:rPr lang="en-US" sz="1350" b="1">
                <a:solidFill>
                  <a:srgbClr val="0000FF"/>
                </a:solidFill>
                <a:highlight>
                  <a:srgbClr val="FFFFFF"/>
                </a:highlight>
                <a:latin typeface="Georgia"/>
                <a:ea typeface="Georgia"/>
                <a:cs typeface="Georgia"/>
                <a:sym typeface="Georgia"/>
              </a:rPr>
              <a:t>oxytocin</a:t>
            </a:r>
            <a:r>
              <a:rPr lang="en-US" sz="1350">
                <a:solidFill>
                  <a:schemeClr val="dk1"/>
                </a:solidFill>
                <a:highlight>
                  <a:srgbClr val="FFFFFF"/>
                </a:highlight>
                <a:latin typeface="Georgia"/>
                <a:ea typeface="Georgia"/>
                <a:cs typeface="Georgia"/>
                <a:sym typeface="Georgia"/>
              </a:rPr>
              <a:t> (the bonding and love hormone)</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increased levels of </a:t>
            </a:r>
            <a:r>
              <a:rPr lang="en-US" sz="1350" b="1">
                <a:solidFill>
                  <a:srgbClr val="0000FF"/>
                </a:solidFill>
                <a:highlight>
                  <a:srgbClr val="FFFFFF"/>
                </a:highlight>
                <a:latin typeface="Georgia"/>
                <a:ea typeface="Georgia"/>
                <a:cs typeface="Georgia"/>
                <a:sym typeface="Georgia"/>
              </a:rPr>
              <a:t>endorphins</a:t>
            </a:r>
            <a:r>
              <a:rPr lang="en-US" sz="1350">
                <a:solidFill>
                  <a:schemeClr val="dk1"/>
                </a:solidFill>
                <a:highlight>
                  <a:srgbClr val="FFFFFF"/>
                </a:highlight>
                <a:latin typeface="Georgia"/>
                <a:ea typeface="Georgia"/>
                <a:cs typeface="Georgia"/>
                <a:sym typeface="Georgia"/>
              </a:rPr>
              <a:t> (natural opioids associated with pain relief)</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Increased </a:t>
            </a:r>
            <a:r>
              <a:rPr lang="en-US" sz="1350" b="1">
                <a:solidFill>
                  <a:srgbClr val="0000FF"/>
                </a:solidFill>
                <a:highlight>
                  <a:srgbClr val="FFFFFF"/>
                </a:highlight>
                <a:latin typeface="Georgia"/>
                <a:ea typeface="Georgia"/>
                <a:cs typeface="Georgia"/>
                <a:sym typeface="Georgia"/>
              </a:rPr>
              <a:t>serotonin</a:t>
            </a:r>
            <a:r>
              <a:rPr lang="en-US" sz="1350">
                <a:solidFill>
                  <a:schemeClr val="dk1"/>
                </a:solidFill>
                <a:highlight>
                  <a:srgbClr val="FFFFFF"/>
                </a:highlight>
                <a:latin typeface="Georgia"/>
                <a:ea typeface="Georgia"/>
                <a:cs typeface="Georgia"/>
                <a:sym typeface="Georgia"/>
              </a:rPr>
              <a:t> (reduction in anxiety and depression)</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lower blood pressure and heart rate</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improved sleep</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better blood sugar control</a:t>
            </a:r>
          </a:p>
          <a:p>
            <a:pPr marL="457200" indent="-314325" algn="l">
              <a:spcBef>
                <a:spcPts val="0"/>
              </a:spcBef>
              <a:buClr>
                <a:schemeClr val="dk1"/>
              </a:buClr>
              <a:buSzPts val="1350"/>
              <a:buFont typeface="Georgia"/>
              <a:buChar char="-"/>
            </a:pPr>
            <a:r>
              <a:rPr lang="en-US" sz="1350">
                <a:solidFill>
                  <a:schemeClr val="dk1"/>
                </a:solidFill>
                <a:highlight>
                  <a:srgbClr val="FFFFFF"/>
                </a:highlight>
                <a:latin typeface="Georgia"/>
                <a:ea typeface="Georgia"/>
                <a:cs typeface="Georgia"/>
                <a:sym typeface="Georgia"/>
              </a:rPr>
              <a:t>and reduced risk of poor health and disease. </a:t>
            </a:r>
          </a:p>
          <a:p>
            <a:pPr marL="457200" algn="l">
              <a:spcBef>
                <a:spcPts val="1200"/>
              </a:spcBef>
              <a:spcAft>
                <a:spcPts val="1200"/>
              </a:spcAft>
            </a:pPr>
            <a:endParaRPr lang="en-US"/>
          </a:p>
        </p:txBody>
      </p:sp>
      <p:pic>
        <p:nvPicPr>
          <p:cNvPr id="4" name="Google Shape;206;p37">
            <a:extLst>
              <a:ext uri="{FF2B5EF4-FFF2-40B4-BE49-F238E27FC236}">
                <a16:creationId xmlns:a16="http://schemas.microsoft.com/office/drawing/2014/main" id="{B7B96CA6-21B3-FE3B-2FFC-B4CE3846B39E}"/>
              </a:ext>
            </a:extLst>
          </p:cNvPr>
          <p:cNvPicPr preferRelativeResize="0"/>
          <p:nvPr/>
        </p:nvPicPr>
        <p:blipFill>
          <a:blip r:embed="rId3">
            <a:alphaModFix/>
          </a:blip>
          <a:stretch>
            <a:fillRect/>
          </a:stretch>
        </p:blipFill>
        <p:spPr>
          <a:xfrm>
            <a:off x="6051724" y="2845725"/>
            <a:ext cx="2733600" cy="1950575"/>
          </a:xfrm>
          <a:prstGeom prst="rect">
            <a:avLst/>
          </a:prstGeom>
          <a:noFill/>
          <a:ln>
            <a:noFill/>
          </a:ln>
        </p:spPr>
      </p:pic>
    </p:spTree>
    <p:extLst>
      <p:ext uri="{BB962C8B-B14F-4D97-AF65-F5344CB8AC3E}">
        <p14:creationId xmlns:p14="http://schemas.microsoft.com/office/powerpoint/2010/main" val="379498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11;p38">
            <a:extLst>
              <a:ext uri="{FF2B5EF4-FFF2-40B4-BE49-F238E27FC236}">
                <a16:creationId xmlns:a16="http://schemas.microsoft.com/office/drawing/2014/main" id="{74AF31C4-6B46-1C4F-01CD-B485A1458C6F}"/>
              </a:ext>
            </a:extLst>
          </p:cNvPr>
          <p:cNvSpPr txBox="1">
            <a:spLocks/>
          </p:cNvSpPr>
          <p:nvPr/>
        </p:nvSpPr>
        <p:spPr>
          <a:xfrm>
            <a:off x="311700" y="1373712"/>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Tangible effects of gratitude</a:t>
            </a:r>
            <a:endParaRPr lang="en-US" dirty="0"/>
          </a:p>
        </p:txBody>
      </p:sp>
      <p:sp>
        <p:nvSpPr>
          <p:cNvPr id="3" name="Google Shape;212;p38">
            <a:extLst>
              <a:ext uri="{FF2B5EF4-FFF2-40B4-BE49-F238E27FC236}">
                <a16:creationId xmlns:a16="http://schemas.microsoft.com/office/drawing/2014/main" id="{65E25B58-6B6C-D8F5-67B3-C08CD0BB7D1F}"/>
              </a:ext>
            </a:extLst>
          </p:cNvPr>
          <p:cNvSpPr txBox="1">
            <a:spLocks/>
          </p:cNvSpPr>
          <p:nvPr/>
        </p:nvSpPr>
        <p:spPr>
          <a:xfrm>
            <a:off x="311700" y="2081162"/>
            <a:ext cx="8574000" cy="3662100"/>
          </a:xfrm>
          <a:prstGeom prst="rect">
            <a:avLst/>
          </a:prstGeom>
        </p:spPr>
        <p:txBody>
          <a:bodyPr spcFirstLastPara="1" vert="horz" wrap="square" lIns="91425" tIns="91425" rIns="91425" bIns="91425" rtlCol="0" anchor="t" anchorCtr="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4057"/>
              <a:t>Gratitude benefits physical health</a:t>
            </a:r>
          </a:p>
          <a:p>
            <a:pPr marL="457200" indent="-312340" algn="l">
              <a:spcBef>
                <a:spcPts val="1200"/>
              </a:spcBef>
              <a:buSzPct val="100000"/>
              <a:buFont typeface="Arial" panose="020B0604020202020204" pitchFamily="34" charset="0"/>
              <a:buChar char="-"/>
            </a:pPr>
            <a:r>
              <a:rPr lang="en-US" sz="4057"/>
              <a:t>Keeping a gratitude journal </a:t>
            </a:r>
            <a:r>
              <a:rPr lang="en-US" sz="4057" b="1">
                <a:solidFill>
                  <a:srgbClr val="0000FF"/>
                </a:solidFill>
              </a:rPr>
              <a:t>improved diastolic blood pressure and immune function</a:t>
            </a:r>
          </a:p>
          <a:p>
            <a:pPr marL="457200" indent="-312340" algn="l">
              <a:spcBef>
                <a:spcPts val="0"/>
              </a:spcBef>
              <a:buSzPct val="100000"/>
              <a:buFont typeface="Arial" panose="020B0604020202020204" pitchFamily="34" charset="0"/>
              <a:buChar char="-"/>
            </a:pPr>
            <a:endParaRPr lang="en-US" sz="4057"/>
          </a:p>
          <a:p>
            <a:pPr marL="457200" indent="-312340" algn="l">
              <a:spcBef>
                <a:spcPts val="0"/>
              </a:spcBef>
              <a:buSzPct val="100000"/>
              <a:buFont typeface="Arial" panose="020B0604020202020204" pitchFamily="34" charset="0"/>
              <a:buChar char="-"/>
            </a:pPr>
            <a:r>
              <a:rPr lang="en-US" sz="4057"/>
              <a:t>Focusing on things to be grateful before bed each night </a:t>
            </a:r>
            <a:r>
              <a:rPr lang="en-US" sz="4057" b="1">
                <a:solidFill>
                  <a:srgbClr val="0000FF"/>
                </a:solidFill>
              </a:rPr>
              <a:t>increased pre-sleep calmness</a:t>
            </a:r>
          </a:p>
          <a:p>
            <a:pPr marL="457200" indent="-312340" algn="l">
              <a:spcBef>
                <a:spcPts val="0"/>
              </a:spcBef>
              <a:buSzPct val="100000"/>
              <a:buFont typeface="Arial" panose="020B0604020202020204" pitchFamily="34" charset="0"/>
              <a:buChar char="-"/>
            </a:pPr>
            <a:endParaRPr lang="en-US" sz="4057"/>
          </a:p>
          <a:p>
            <a:pPr marL="457200" indent="-312340" algn="l">
              <a:spcBef>
                <a:spcPts val="0"/>
              </a:spcBef>
              <a:buSzPct val="100000"/>
              <a:buFont typeface="Arial" panose="020B0604020202020204" pitchFamily="34" charset="0"/>
              <a:buChar char="-"/>
            </a:pPr>
            <a:r>
              <a:rPr lang="en-US" sz="4057"/>
              <a:t>Keeping a gratitude journal for 14 days lead to </a:t>
            </a:r>
            <a:r>
              <a:rPr lang="en-US" sz="4057" b="1">
                <a:solidFill>
                  <a:srgbClr val="0000FF"/>
                </a:solidFill>
              </a:rPr>
              <a:t>fewer headaches, clearer skin, less stomach pain and reduced congestion</a:t>
            </a:r>
          </a:p>
          <a:p>
            <a:pPr marL="457200" indent="-312340" algn="l">
              <a:spcBef>
                <a:spcPts val="0"/>
              </a:spcBef>
              <a:buSzPct val="100000"/>
              <a:buFont typeface="Arial" panose="020B0604020202020204" pitchFamily="34" charset="0"/>
              <a:buChar char="-"/>
            </a:pPr>
            <a:endParaRPr lang="en-US" sz="4057"/>
          </a:p>
          <a:p>
            <a:pPr marL="457200" indent="-312340" algn="l">
              <a:spcBef>
                <a:spcPts val="0"/>
              </a:spcBef>
              <a:buSzPct val="100000"/>
              <a:buFont typeface="Arial" panose="020B0604020202020204" pitchFamily="34" charset="0"/>
              <a:buChar char="-"/>
            </a:pPr>
            <a:r>
              <a:rPr lang="en-US" sz="4057"/>
              <a:t>People who keep a gratitude journal have a </a:t>
            </a:r>
            <a:r>
              <a:rPr lang="en-US" sz="4057" b="1">
                <a:solidFill>
                  <a:srgbClr val="0000FF"/>
                </a:solidFill>
              </a:rPr>
              <a:t>reduced dietary fat intake-</a:t>
            </a:r>
            <a:r>
              <a:rPr lang="en-US" sz="4057"/>
              <a:t>as much as 25% lower. Stress hormones (cortisol) are 23% lower in grateful people.  Daily gratitude practice could actually </a:t>
            </a:r>
            <a:r>
              <a:rPr lang="en-US" sz="4057" b="1">
                <a:solidFill>
                  <a:srgbClr val="0000FF"/>
                </a:solidFill>
              </a:rPr>
              <a:t>reduce the effects of aging on the brain</a:t>
            </a:r>
          </a:p>
          <a:p>
            <a:pPr marL="457200" algn="l">
              <a:spcBef>
                <a:spcPts val="1200"/>
              </a:spcBef>
            </a:pPr>
            <a:endParaRPr lang="en-US" sz="1350">
              <a:solidFill>
                <a:srgbClr val="333333"/>
              </a:solidFill>
              <a:highlight>
                <a:srgbClr val="FCFCFC"/>
              </a:highlight>
              <a:latin typeface="Georgia"/>
              <a:ea typeface="Georgia"/>
              <a:cs typeface="Georgia"/>
              <a:sym typeface="Georgia"/>
            </a:endParaRPr>
          </a:p>
          <a:p>
            <a:pPr algn="l">
              <a:spcBef>
                <a:spcPts val="1400"/>
              </a:spcBef>
              <a:spcAft>
                <a:spcPts val="1200"/>
              </a:spcAft>
            </a:pPr>
            <a:endParaRPr lang="en-US" dirty="0"/>
          </a:p>
        </p:txBody>
      </p:sp>
    </p:spTree>
    <p:extLst>
      <p:ext uri="{BB962C8B-B14F-4D97-AF65-F5344CB8AC3E}">
        <p14:creationId xmlns:p14="http://schemas.microsoft.com/office/powerpoint/2010/main" val="1379827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17;p39">
            <a:extLst>
              <a:ext uri="{FF2B5EF4-FFF2-40B4-BE49-F238E27FC236}">
                <a16:creationId xmlns:a16="http://schemas.microsoft.com/office/drawing/2014/main" id="{3E9B3A2F-BCAA-64FC-DED8-9886D05D5F7B}"/>
              </a:ext>
            </a:extLst>
          </p:cNvPr>
          <p:cNvSpPr txBox="1">
            <a:spLocks/>
          </p:cNvSpPr>
          <p:nvPr/>
        </p:nvSpPr>
        <p:spPr>
          <a:xfrm>
            <a:off x="311700" y="1459438"/>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“Be Among the Grateful”</a:t>
            </a:r>
            <a:endParaRPr lang="en-US" dirty="0"/>
          </a:p>
        </p:txBody>
      </p:sp>
      <p:sp>
        <p:nvSpPr>
          <p:cNvPr id="3" name="Google Shape;218;p39">
            <a:extLst>
              <a:ext uri="{FF2B5EF4-FFF2-40B4-BE49-F238E27FC236}">
                <a16:creationId xmlns:a16="http://schemas.microsoft.com/office/drawing/2014/main" id="{53A796BA-3E0B-F70A-3DB6-CCB3F1BEC471}"/>
              </a:ext>
            </a:extLst>
          </p:cNvPr>
          <p:cNvSpPr txBox="1">
            <a:spLocks/>
          </p:cNvSpPr>
          <p:nvPr/>
        </p:nvSpPr>
        <p:spPr>
          <a:xfrm>
            <a:off x="311700" y="2166888"/>
            <a:ext cx="8520600" cy="3416400"/>
          </a:xfrm>
          <a:prstGeom prst="rect">
            <a:avLst/>
          </a:prstGeom>
        </p:spPr>
        <p:txBody>
          <a:bodyPr spcFirstLastPara="1" vert="horz" wrap="square" lIns="91425" tIns="91425" rIns="91425" bIns="91425"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8100" marR="38100" rtl="1">
              <a:lnSpc>
                <a:spcPct val="180000"/>
              </a:lnSpc>
              <a:spcBef>
                <a:spcPts val="0"/>
              </a:spcBef>
              <a:buClr>
                <a:schemeClr val="dk1"/>
              </a:buClr>
              <a:buSzPct val="73333"/>
              <a:buFont typeface="Arial"/>
              <a:buNone/>
            </a:pPr>
            <a:endParaRPr lang="ar-AE" sz="1500">
              <a:solidFill>
                <a:schemeClr val="dk1"/>
              </a:solidFill>
              <a:highlight>
                <a:srgbClr val="FFFFFF"/>
              </a:highlight>
            </a:endParaRPr>
          </a:p>
          <a:p>
            <a:pPr marL="38100" marR="38100" rtl="1">
              <a:lnSpc>
                <a:spcPct val="180000"/>
              </a:lnSpc>
              <a:spcBef>
                <a:spcPts val="0"/>
              </a:spcBef>
              <a:buClr>
                <a:schemeClr val="dk1"/>
              </a:buClr>
              <a:buSzPct val="43137"/>
              <a:buFont typeface="Arial"/>
              <a:buNone/>
            </a:pPr>
            <a:r>
              <a:rPr lang="ar-AE" sz="2550">
                <a:solidFill>
                  <a:schemeClr val="dk1"/>
                </a:solidFill>
                <a:highlight>
                  <a:srgbClr val="FFFFFF"/>
                </a:highlight>
                <a:latin typeface="Roboto"/>
                <a:ea typeface="Roboto"/>
                <a:cs typeface="Roboto"/>
                <a:sym typeface="Roboto"/>
              </a:rPr>
              <a:t>بَلِ اللّٰہَ فَاعۡبُدۡ وَکُنۡ مِّنَ الشّٰکِرِیۡنَ</a:t>
            </a:r>
          </a:p>
          <a:p>
            <a:pPr marL="38100" marR="38100">
              <a:spcBef>
                <a:spcPts val="0"/>
              </a:spcBef>
              <a:buClr>
                <a:schemeClr val="dk1"/>
              </a:buClr>
              <a:buSzPct val="104761"/>
              <a:buFont typeface="Arial"/>
              <a:buNone/>
            </a:pPr>
            <a:endParaRPr lang="ar-AE" sz="1050">
              <a:solidFill>
                <a:schemeClr val="dk1"/>
              </a:solidFill>
              <a:highlight>
                <a:srgbClr val="FFFFFF"/>
              </a:highlight>
              <a:latin typeface="Roboto"/>
              <a:ea typeface="Roboto"/>
              <a:cs typeface="Roboto"/>
              <a:sym typeface="Roboto"/>
            </a:endParaRPr>
          </a:p>
          <a:p>
            <a:pPr marL="88900" marR="88900">
              <a:lnSpc>
                <a:spcPct val="150000"/>
              </a:lnSpc>
              <a:spcBef>
                <a:spcPts val="0"/>
              </a:spcBef>
              <a:buClr>
                <a:schemeClr val="dk1"/>
              </a:buClr>
              <a:buSzPct val="53505"/>
              <a:buFont typeface="Arial"/>
              <a:buNone/>
            </a:pPr>
            <a:r>
              <a:rPr lang="en-US" sz="2055">
                <a:solidFill>
                  <a:schemeClr val="dk1"/>
                </a:solidFill>
                <a:highlight>
                  <a:srgbClr val="FFFFFF"/>
                </a:highlight>
                <a:latin typeface="Roboto"/>
                <a:ea typeface="Roboto"/>
                <a:cs typeface="Roboto"/>
                <a:sym typeface="Roboto"/>
              </a:rPr>
              <a:t>Aye, worship Allah and be among the grateful. (39:67)</a:t>
            </a:r>
          </a:p>
          <a:p>
            <a:pPr algn="l">
              <a:spcBef>
                <a:spcPts val="0"/>
              </a:spcBef>
            </a:pPr>
            <a:endParaRPr lang="en-US" sz="2167">
              <a:solidFill>
                <a:schemeClr val="dk1"/>
              </a:solidFill>
              <a:highlight>
                <a:srgbClr val="FFFFFF"/>
              </a:highlight>
            </a:endParaRPr>
          </a:p>
          <a:p>
            <a:pPr algn="l">
              <a:spcBef>
                <a:spcPts val="1200"/>
              </a:spcBef>
            </a:pPr>
            <a:r>
              <a:rPr lang="en-US" sz="2167" b="1">
                <a:solidFill>
                  <a:srgbClr val="0000FF"/>
                </a:solidFill>
                <a:highlight>
                  <a:srgbClr val="FFFFFF"/>
                </a:highlight>
              </a:rPr>
              <a:t>Practice gratitude</a:t>
            </a:r>
          </a:p>
          <a:p>
            <a:pPr algn="l">
              <a:spcBef>
                <a:spcPts val="1200"/>
              </a:spcBef>
            </a:pPr>
            <a:r>
              <a:rPr lang="en-US" sz="2167" b="1">
                <a:solidFill>
                  <a:srgbClr val="0000FF"/>
                </a:solidFill>
                <a:highlight>
                  <a:srgbClr val="FFFFFF"/>
                </a:highlight>
              </a:rPr>
              <a:t>Gratitude journal or diary</a:t>
            </a:r>
          </a:p>
          <a:p>
            <a:pPr algn="l">
              <a:spcBef>
                <a:spcPts val="1200"/>
              </a:spcBef>
            </a:pPr>
            <a:r>
              <a:rPr lang="en-US" sz="2167" b="1">
                <a:solidFill>
                  <a:srgbClr val="0000FF"/>
                </a:solidFill>
                <a:highlight>
                  <a:srgbClr val="FFFFFF"/>
                </a:highlight>
              </a:rPr>
              <a:t>Count blessings during your commute</a:t>
            </a:r>
          </a:p>
          <a:p>
            <a:pPr algn="l">
              <a:spcBef>
                <a:spcPts val="1200"/>
              </a:spcBef>
              <a:spcAft>
                <a:spcPts val="1200"/>
              </a:spcAft>
            </a:pPr>
            <a:endParaRPr lang="en-US" sz="1500" dirty="0">
              <a:solidFill>
                <a:schemeClr val="dk1"/>
              </a:solidFill>
              <a:highlight>
                <a:srgbClr val="FFFFFF"/>
              </a:highlight>
            </a:endParaRPr>
          </a:p>
        </p:txBody>
      </p:sp>
    </p:spTree>
    <p:extLst>
      <p:ext uri="{BB962C8B-B14F-4D97-AF65-F5344CB8AC3E}">
        <p14:creationId xmlns:p14="http://schemas.microsoft.com/office/powerpoint/2010/main" val="364028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2" name="Google Shape;265;p47">
            <a:extLst>
              <a:ext uri="{FF2B5EF4-FFF2-40B4-BE49-F238E27FC236}">
                <a16:creationId xmlns:a16="http://schemas.microsoft.com/office/drawing/2014/main" id="{57E23CCA-274D-F5BA-6891-9563A78B63DC}"/>
              </a:ext>
            </a:extLst>
          </p:cNvPr>
          <p:cNvPicPr preferRelativeResize="0"/>
          <p:nvPr/>
        </p:nvPicPr>
        <p:blipFill>
          <a:blip r:embed="rId3">
            <a:alphaModFix/>
          </a:blip>
          <a:stretch>
            <a:fillRect/>
          </a:stretch>
        </p:blipFill>
        <p:spPr>
          <a:xfrm>
            <a:off x="2824120" y="1360780"/>
            <a:ext cx="2952750" cy="4267200"/>
          </a:xfrm>
          <a:prstGeom prst="rect">
            <a:avLst/>
          </a:prstGeom>
          <a:noFill/>
          <a:ln>
            <a:noFill/>
          </a:ln>
        </p:spPr>
      </p:pic>
    </p:spTree>
    <p:extLst>
      <p:ext uri="{BB962C8B-B14F-4D97-AF65-F5344CB8AC3E}">
        <p14:creationId xmlns:p14="http://schemas.microsoft.com/office/powerpoint/2010/main" val="3686910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28;p41">
            <a:extLst>
              <a:ext uri="{FF2B5EF4-FFF2-40B4-BE49-F238E27FC236}">
                <a16:creationId xmlns:a16="http://schemas.microsoft.com/office/drawing/2014/main" id="{D84785F1-F30F-8BAA-519C-9A5E0F87A7D8}"/>
              </a:ext>
            </a:extLst>
          </p:cNvPr>
          <p:cNvSpPr txBox="1">
            <a:spLocks/>
          </p:cNvSpPr>
          <p:nvPr/>
        </p:nvSpPr>
        <p:spPr>
          <a:xfrm>
            <a:off x="311700" y="1459438"/>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“Alhamdolillah” is our gratitude journal	</a:t>
            </a:r>
            <a:endParaRPr lang="en-US" dirty="0"/>
          </a:p>
        </p:txBody>
      </p:sp>
      <p:sp>
        <p:nvSpPr>
          <p:cNvPr id="3" name="Google Shape;229;p41">
            <a:extLst>
              <a:ext uri="{FF2B5EF4-FFF2-40B4-BE49-F238E27FC236}">
                <a16:creationId xmlns:a16="http://schemas.microsoft.com/office/drawing/2014/main" id="{5E04BBC6-13F0-0E8D-37A1-C8E7C24D9081}"/>
              </a:ext>
            </a:extLst>
          </p:cNvPr>
          <p:cNvSpPr txBox="1">
            <a:spLocks/>
          </p:cNvSpPr>
          <p:nvPr/>
        </p:nvSpPr>
        <p:spPr>
          <a:xfrm>
            <a:off x="311700" y="2166888"/>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23850" algn="l">
              <a:spcBef>
                <a:spcPts val="0"/>
              </a:spcBef>
              <a:buSzPts val="1500"/>
              <a:buFont typeface="Arial" panose="020B0604020202020204" pitchFamily="34" charset="0"/>
              <a:buChar char="-"/>
            </a:pPr>
            <a:r>
              <a:rPr lang="en-US" sz="1600" dirty="0">
                <a:solidFill>
                  <a:srgbClr val="242A2E"/>
                </a:solidFill>
                <a:highlight>
                  <a:schemeClr val="lt1"/>
                </a:highlight>
              </a:rPr>
              <a:t>The Messenger of Allah </a:t>
            </a:r>
            <a:r>
              <a:rPr lang="ar-AE" sz="1600" dirty="0">
                <a:solidFill>
                  <a:srgbClr val="242A2E"/>
                </a:solidFill>
                <a:highlight>
                  <a:schemeClr val="lt1"/>
                </a:highlight>
              </a:rPr>
              <a:t>ﷺ </a:t>
            </a:r>
            <a:r>
              <a:rPr lang="en-US" sz="1600" dirty="0">
                <a:solidFill>
                  <a:srgbClr val="242A2E"/>
                </a:solidFill>
                <a:highlight>
                  <a:schemeClr val="lt1"/>
                </a:highlight>
              </a:rPr>
              <a:t>said,</a:t>
            </a:r>
            <a:r>
              <a:rPr lang="en-US" sz="1600" b="1" dirty="0">
                <a:solidFill>
                  <a:srgbClr val="0000FF"/>
                </a:solidFill>
                <a:highlight>
                  <a:schemeClr val="lt1"/>
                </a:highlight>
              </a:rPr>
              <a:t> “The best </a:t>
            </a:r>
            <a:r>
              <a:rPr lang="en-US" sz="1600" b="1" i="1" dirty="0">
                <a:solidFill>
                  <a:srgbClr val="0000FF"/>
                </a:solidFill>
                <a:highlight>
                  <a:schemeClr val="lt1"/>
                </a:highlight>
              </a:rPr>
              <a:t>dhikr</a:t>
            </a:r>
            <a:r>
              <a:rPr lang="en-US" sz="1600" b="1" dirty="0">
                <a:solidFill>
                  <a:srgbClr val="0000FF"/>
                </a:solidFill>
                <a:highlight>
                  <a:schemeClr val="lt1"/>
                </a:highlight>
              </a:rPr>
              <a:t> is </a:t>
            </a:r>
            <a:r>
              <a:rPr lang="en-US" sz="1600" b="1" i="1" dirty="0" err="1">
                <a:solidFill>
                  <a:srgbClr val="0000FF"/>
                </a:solidFill>
                <a:highlight>
                  <a:schemeClr val="lt1"/>
                </a:highlight>
              </a:rPr>
              <a:t>lā</a:t>
            </a:r>
            <a:r>
              <a:rPr lang="en-US" sz="1600" b="1" i="1" dirty="0">
                <a:solidFill>
                  <a:srgbClr val="0000FF"/>
                </a:solidFill>
                <a:highlight>
                  <a:schemeClr val="lt1"/>
                </a:highlight>
              </a:rPr>
              <a:t> </a:t>
            </a:r>
            <a:r>
              <a:rPr lang="en-US" sz="1600" b="1" i="1" dirty="0" err="1">
                <a:solidFill>
                  <a:srgbClr val="0000FF"/>
                </a:solidFill>
                <a:highlight>
                  <a:schemeClr val="lt1"/>
                </a:highlight>
              </a:rPr>
              <a:t>ilāha</a:t>
            </a:r>
            <a:r>
              <a:rPr lang="en-US" sz="1600" b="1" i="1" dirty="0">
                <a:solidFill>
                  <a:srgbClr val="0000FF"/>
                </a:solidFill>
                <a:highlight>
                  <a:schemeClr val="lt1"/>
                </a:highlight>
              </a:rPr>
              <a:t> </a:t>
            </a:r>
            <a:r>
              <a:rPr lang="en-US" sz="1600" b="1" i="1" dirty="0" err="1">
                <a:solidFill>
                  <a:srgbClr val="0000FF"/>
                </a:solidFill>
                <a:highlight>
                  <a:schemeClr val="lt1"/>
                </a:highlight>
              </a:rPr>
              <a:t>illā</a:t>
            </a:r>
            <a:r>
              <a:rPr lang="en-US" sz="1600" b="1" i="1" dirty="0">
                <a:solidFill>
                  <a:srgbClr val="0000FF"/>
                </a:solidFill>
                <a:highlight>
                  <a:schemeClr val="lt1"/>
                </a:highlight>
              </a:rPr>
              <a:t> </a:t>
            </a:r>
            <a:r>
              <a:rPr lang="en-US" sz="1600" b="1" i="1" dirty="0" err="1">
                <a:solidFill>
                  <a:srgbClr val="0000FF"/>
                </a:solidFill>
                <a:highlight>
                  <a:schemeClr val="lt1"/>
                </a:highlight>
              </a:rPr>
              <a:t>Allāh</a:t>
            </a:r>
            <a:r>
              <a:rPr lang="en-US" sz="1600" b="1" dirty="0">
                <a:solidFill>
                  <a:srgbClr val="0000FF"/>
                </a:solidFill>
                <a:highlight>
                  <a:schemeClr val="lt1"/>
                </a:highlight>
              </a:rPr>
              <a:t> (None has the right to be worshipped but Allah), and the best </a:t>
            </a:r>
            <a:r>
              <a:rPr lang="en-US" sz="1600" b="1" i="1" dirty="0" err="1">
                <a:solidFill>
                  <a:srgbClr val="0000FF"/>
                </a:solidFill>
                <a:highlight>
                  <a:schemeClr val="lt1"/>
                </a:highlight>
              </a:rPr>
              <a:t>shukr</a:t>
            </a:r>
            <a:r>
              <a:rPr lang="en-US" sz="1600" b="1" dirty="0">
                <a:solidFill>
                  <a:srgbClr val="0000FF"/>
                </a:solidFill>
                <a:highlight>
                  <a:schemeClr val="lt1"/>
                </a:highlight>
              </a:rPr>
              <a:t> is </a:t>
            </a:r>
            <a:r>
              <a:rPr lang="en-US" sz="1600" b="1" i="1" dirty="0" err="1">
                <a:solidFill>
                  <a:srgbClr val="0000FF"/>
                </a:solidFill>
                <a:highlight>
                  <a:schemeClr val="lt1"/>
                </a:highlight>
              </a:rPr>
              <a:t>alḥamdulillāh</a:t>
            </a:r>
            <a:r>
              <a:rPr lang="en-US" sz="1600" b="1" i="1" dirty="0">
                <a:solidFill>
                  <a:srgbClr val="0000FF"/>
                </a:solidFill>
                <a:highlight>
                  <a:schemeClr val="lt1"/>
                </a:highlight>
              </a:rPr>
              <a:t> </a:t>
            </a:r>
            <a:r>
              <a:rPr lang="en-US" sz="1600" b="1" dirty="0">
                <a:solidFill>
                  <a:srgbClr val="0000FF"/>
                </a:solidFill>
                <a:highlight>
                  <a:schemeClr val="lt1"/>
                </a:highlight>
              </a:rPr>
              <a:t>(praise be to Allah).”</a:t>
            </a:r>
          </a:p>
          <a:p>
            <a:pPr marL="457200" algn="l">
              <a:spcBef>
                <a:spcPts val="1200"/>
              </a:spcBef>
            </a:pPr>
            <a:endParaRPr lang="en-US" sz="1600" dirty="0">
              <a:solidFill>
                <a:srgbClr val="242A2E"/>
              </a:solidFill>
              <a:highlight>
                <a:schemeClr val="lt1"/>
              </a:highlight>
            </a:endParaRPr>
          </a:p>
          <a:p>
            <a:pPr marL="457200" indent="-323850" algn="l">
              <a:spcBef>
                <a:spcPts val="1200"/>
              </a:spcBef>
              <a:buSzPts val="1500"/>
              <a:buFont typeface="Arial" panose="020B0604020202020204" pitchFamily="34" charset="0"/>
              <a:buChar char="-"/>
            </a:pPr>
            <a:r>
              <a:rPr lang="en-US" sz="1600" dirty="0">
                <a:solidFill>
                  <a:schemeClr val="dk1"/>
                </a:solidFill>
                <a:highlight>
                  <a:schemeClr val="lt1"/>
                </a:highlight>
              </a:rPr>
              <a:t>Promised Messiah (as): God has started the Holy Qur’an with the Arabic word “</a:t>
            </a:r>
            <a:r>
              <a:rPr lang="en-US" sz="1600" dirty="0" err="1">
                <a:solidFill>
                  <a:schemeClr val="dk1"/>
                </a:solidFill>
                <a:highlight>
                  <a:schemeClr val="lt1"/>
                </a:highlight>
              </a:rPr>
              <a:t>hamd</a:t>
            </a:r>
            <a:r>
              <a:rPr lang="en-US" sz="1600" dirty="0">
                <a:solidFill>
                  <a:schemeClr val="dk1"/>
                </a:solidFill>
                <a:highlight>
                  <a:schemeClr val="lt1"/>
                </a:highlight>
              </a:rPr>
              <a:t>” (praise) in His glory as opposed to the words “</a:t>
            </a:r>
            <a:r>
              <a:rPr lang="en-US" sz="1600" dirty="0" err="1">
                <a:solidFill>
                  <a:schemeClr val="dk1"/>
                </a:solidFill>
                <a:highlight>
                  <a:schemeClr val="lt1"/>
                </a:highlight>
              </a:rPr>
              <a:t>madh</a:t>
            </a:r>
            <a:r>
              <a:rPr lang="en-US" sz="1600" dirty="0">
                <a:solidFill>
                  <a:schemeClr val="dk1"/>
                </a:solidFill>
                <a:highlight>
                  <a:schemeClr val="lt1"/>
                </a:highlight>
              </a:rPr>
              <a:t>” (applaud) or “</a:t>
            </a:r>
            <a:r>
              <a:rPr lang="en-US" sz="1600" dirty="0" err="1">
                <a:solidFill>
                  <a:schemeClr val="dk1"/>
                </a:solidFill>
                <a:highlight>
                  <a:schemeClr val="lt1"/>
                </a:highlight>
              </a:rPr>
              <a:t>shukr</a:t>
            </a:r>
            <a:r>
              <a:rPr lang="en-US" sz="1600" dirty="0">
                <a:solidFill>
                  <a:schemeClr val="dk1"/>
                </a:solidFill>
                <a:highlight>
                  <a:schemeClr val="lt1"/>
                </a:highlight>
              </a:rPr>
              <a:t>” (thankfulness) because the word </a:t>
            </a:r>
            <a:r>
              <a:rPr lang="en-US" sz="1600" dirty="0" err="1">
                <a:solidFill>
                  <a:schemeClr val="dk1"/>
                </a:solidFill>
                <a:highlight>
                  <a:schemeClr val="lt1"/>
                </a:highlight>
              </a:rPr>
              <a:t>Hamd</a:t>
            </a:r>
            <a:r>
              <a:rPr lang="en-US" sz="1600" dirty="0">
                <a:solidFill>
                  <a:schemeClr val="dk1"/>
                </a:solidFill>
                <a:highlight>
                  <a:schemeClr val="lt1"/>
                </a:highlight>
              </a:rPr>
              <a:t> encompasses the other two words</a:t>
            </a:r>
            <a:endParaRPr lang="en-US" sz="1600" dirty="0"/>
          </a:p>
          <a:p>
            <a:pPr marL="457200" indent="-323850" algn="l">
              <a:spcBef>
                <a:spcPts val="0"/>
              </a:spcBef>
              <a:buSzPts val="1500"/>
              <a:buFont typeface="Arial" panose="020B0604020202020204" pitchFamily="34" charset="0"/>
              <a:buChar char="-"/>
            </a:pPr>
            <a:endParaRPr lang="en-US" sz="1500" dirty="0"/>
          </a:p>
          <a:p>
            <a:pPr marL="457200" indent="-342900" algn="l">
              <a:spcBef>
                <a:spcPts val="0"/>
              </a:spcBef>
              <a:buSzPts val="1800"/>
              <a:buFont typeface="Arial" panose="020B0604020202020204" pitchFamily="34" charset="0"/>
              <a:buChar char="-"/>
            </a:pPr>
            <a:r>
              <a:rPr lang="en-US" dirty="0"/>
              <a:t>Surah </a:t>
            </a:r>
            <a:r>
              <a:rPr lang="en-US" dirty="0" err="1"/>
              <a:t>Fatiha</a:t>
            </a:r>
            <a:r>
              <a:rPr lang="en-US" dirty="0"/>
              <a:t> recited 4+ 10+4+5+9 = 32</a:t>
            </a:r>
          </a:p>
          <a:p>
            <a:pPr marL="457200" indent="-342900" algn="l">
              <a:spcBef>
                <a:spcPts val="0"/>
              </a:spcBef>
              <a:buSzPts val="1800"/>
              <a:buFont typeface="Arial" panose="020B0604020202020204" pitchFamily="34" charset="0"/>
              <a:buChar char="-"/>
            </a:pPr>
            <a:r>
              <a:rPr lang="en-US" dirty="0" err="1"/>
              <a:t>Tasbeeh</a:t>
            </a:r>
            <a:r>
              <a:rPr lang="en-US" dirty="0"/>
              <a:t>: 33 x 5 = 165</a:t>
            </a:r>
          </a:p>
          <a:p>
            <a:pPr marL="457200" indent="-342900" algn="l">
              <a:spcBef>
                <a:spcPts val="0"/>
              </a:spcBef>
              <a:buSzPts val="1800"/>
              <a:buFont typeface="Arial" panose="020B0604020202020204" pitchFamily="34" charset="0"/>
              <a:buChar char="-"/>
            </a:pPr>
            <a:r>
              <a:rPr lang="en-US" dirty="0"/>
              <a:t>Salat ~ 200 </a:t>
            </a:r>
            <a:r>
              <a:rPr lang="en-US" dirty="0" err="1"/>
              <a:t>Alhamdolillahs</a:t>
            </a:r>
            <a:r>
              <a:rPr lang="en-US" dirty="0"/>
              <a:t> a day</a:t>
            </a:r>
          </a:p>
        </p:txBody>
      </p:sp>
    </p:spTree>
    <p:extLst>
      <p:ext uri="{BB962C8B-B14F-4D97-AF65-F5344CB8AC3E}">
        <p14:creationId xmlns:p14="http://schemas.microsoft.com/office/powerpoint/2010/main" val="1188942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34;p42">
            <a:extLst>
              <a:ext uri="{FF2B5EF4-FFF2-40B4-BE49-F238E27FC236}">
                <a16:creationId xmlns:a16="http://schemas.microsoft.com/office/drawing/2014/main" id="{327CE9D6-AD05-1B39-46A0-E31BB4B4E5F8}"/>
              </a:ext>
            </a:extLst>
          </p:cNvPr>
          <p:cNvSpPr txBox="1">
            <a:spLocks/>
          </p:cNvSpPr>
          <p:nvPr/>
        </p:nvSpPr>
        <p:spPr>
          <a:xfrm>
            <a:off x="311700" y="1473725"/>
            <a:ext cx="8520600" cy="572700"/>
          </a:xfrm>
          <a:prstGeom prst="rect">
            <a:avLst/>
          </a:prstGeom>
        </p:spPr>
        <p:txBody>
          <a:bodyPr spcFirstLastPara="1" vert="horz" wrap="square" lIns="91425" tIns="91425" rIns="91425" bIns="91425" rtlCol="0" anchor="t" anchorCtr="0">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Adopt the colors of Allah, which includes Shukr	</a:t>
            </a:r>
            <a:endParaRPr lang="en-US" dirty="0"/>
          </a:p>
        </p:txBody>
      </p:sp>
      <p:sp>
        <p:nvSpPr>
          <p:cNvPr id="3" name="Google Shape;235;p42">
            <a:extLst>
              <a:ext uri="{FF2B5EF4-FFF2-40B4-BE49-F238E27FC236}">
                <a16:creationId xmlns:a16="http://schemas.microsoft.com/office/drawing/2014/main" id="{FD449256-7794-7559-1139-8133FAE096E6}"/>
              </a:ext>
            </a:extLst>
          </p:cNvPr>
          <p:cNvSpPr txBox="1">
            <a:spLocks/>
          </p:cNvSpPr>
          <p:nvPr/>
        </p:nvSpPr>
        <p:spPr>
          <a:xfrm>
            <a:off x="311700" y="2181175"/>
            <a:ext cx="8520600" cy="3416400"/>
          </a:xfrm>
          <a:prstGeom prst="rect">
            <a:avLst/>
          </a:prstGeom>
        </p:spPr>
        <p:txBody>
          <a:bodyPr spcFirstLastPara="1" vert="horz" wrap="square" lIns="91425" tIns="91425" rIns="91425" bIns="91425" rtlCol="0" anchor="t" anchorCtr="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8100" marR="38100" algn="r" rtl="1">
              <a:lnSpc>
                <a:spcPct val="180000"/>
              </a:lnSpc>
              <a:spcBef>
                <a:spcPts val="0"/>
              </a:spcBef>
              <a:buClr>
                <a:schemeClr val="dk1"/>
              </a:buClr>
              <a:buSzPct val="43137"/>
              <a:buFont typeface="Arial"/>
              <a:buNone/>
            </a:pPr>
            <a:r>
              <a:rPr lang="ar-AE" sz="2550" dirty="0">
                <a:solidFill>
                  <a:schemeClr val="dk1"/>
                </a:solidFill>
                <a:highlight>
                  <a:srgbClr val="FFFFFF"/>
                </a:highlight>
                <a:latin typeface="Roboto"/>
                <a:ea typeface="Roboto"/>
                <a:cs typeface="Roboto"/>
                <a:sym typeface="Roboto"/>
              </a:rPr>
              <a:t>صِبۡغَۃَ اللّٰہِ ۚ وَمَنۡ اَحۡسَنُ مِنَ اللّٰہِ صِبۡغَۃً ۫ وَّنَحۡنُ لَہٗ عٰبِدُوۡنَ ﴿۱۳۹﴾</a:t>
            </a:r>
          </a:p>
          <a:p>
            <a:pPr marL="38100" marR="38100" algn="l">
              <a:spcBef>
                <a:spcPts val="0"/>
              </a:spcBef>
              <a:buClr>
                <a:schemeClr val="dk1"/>
              </a:buClr>
              <a:buSzPct val="104761"/>
              <a:buFont typeface="Arial"/>
              <a:buNone/>
            </a:pPr>
            <a:endParaRPr lang="ar-AE" sz="1050" dirty="0">
              <a:solidFill>
                <a:schemeClr val="dk1"/>
              </a:solidFill>
              <a:highlight>
                <a:srgbClr val="FFFFFF"/>
              </a:highlight>
              <a:latin typeface="Roboto"/>
              <a:ea typeface="Roboto"/>
              <a:cs typeface="Roboto"/>
              <a:sym typeface="Roboto"/>
            </a:endParaRPr>
          </a:p>
          <a:p>
            <a:pPr marL="88900" marR="88900" algn="l">
              <a:lnSpc>
                <a:spcPct val="150000"/>
              </a:lnSpc>
              <a:spcBef>
                <a:spcPts val="0"/>
              </a:spcBef>
              <a:buClr>
                <a:schemeClr val="dk1"/>
              </a:buClr>
              <a:buSzPct val="81481"/>
              <a:buFont typeface="Arial"/>
              <a:buNone/>
            </a:pPr>
            <a:r>
              <a:rPr lang="en-US" sz="1350" i="1" dirty="0">
                <a:solidFill>
                  <a:schemeClr val="dk1"/>
                </a:solidFill>
                <a:highlight>
                  <a:srgbClr val="FFFFFF"/>
                </a:highlight>
                <a:latin typeface="Roboto"/>
                <a:ea typeface="Roboto"/>
                <a:cs typeface="Roboto"/>
                <a:sym typeface="Roboto"/>
              </a:rPr>
              <a:t>Say, ‘We will adopt</a:t>
            </a:r>
            <a:r>
              <a:rPr lang="en-US" sz="1350" dirty="0">
                <a:solidFill>
                  <a:schemeClr val="dk1"/>
                </a:solidFill>
                <a:highlight>
                  <a:srgbClr val="FFFFFF"/>
                </a:highlight>
                <a:latin typeface="Roboto"/>
                <a:ea typeface="Roboto"/>
                <a:cs typeface="Roboto"/>
                <a:sym typeface="Roboto"/>
              </a:rPr>
              <a:t> the religion of Allah; and who is better than Allah in </a:t>
            </a:r>
            <a:r>
              <a:rPr lang="en-US" sz="1350" i="1" dirty="0">
                <a:solidFill>
                  <a:schemeClr val="dk1"/>
                </a:solidFill>
                <a:highlight>
                  <a:srgbClr val="FFFFFF"/>
                </a:highlight>
                <a:latin typeface="Roboto"/>
                <a:ea typeface="Roboto"/>
                <a:cs typeface="Roboto"/>
                <a:sym typeface="Roboto"/>
              </a:rPr>
              <a:t>teaching</a:t>
            </a:r>
            <a:r>
              <a:rPr lang="en-US" sz="1350" dirty="0">
                <a:solidFill>
                  <a:schemeClr val="dk1"/>
                </a:solidFill>
                <a:highlight>
                  <a:srgbClr val="FFFFFF"/>
                </a:highlight>
                <a:latin typeface="Roboto"/>
                <a:ea typeface="Roboto"/>
                <a:cs typeface="Roboto"/>
                <a:sym typeface="Roboto"/>
              </a:rPr>
              <a:t> religion, and Him alone do we worship.’  (2:139)</a:t>
            </a:r>
          </a:p>
          <a:p>
            <a:pPr algn="l">
              <a:spcBef>
                <a:spcPts val="0"/>
              </a:spcBef>
            </a:pPr>
            <a:endParaRPr lang="en-US" dirty="0"/>
          </a:p>
          <a:p>
            <a:pPr algn="l">
              <a:spcBef>
                <a:spcPts val="1200"/>
              </a:spcBef>
            </a:pPr>
            <a:r>
              <a:rPr lang="en-US" sz="1500" dirty="0">
                <a:solidFill>
                  <a:schemeClr val="dk1"/>
                </a:solidFill>
                <a:highlight>
                  <a:srgbClr val="FFFFFF"/>
                </a:highlight>
              </a:rPr>
              <a:t>(42:23): … And whoever commits a good deed, We will increase for him good therein. Indeed, Allah is Forgiving and Appreciative (</a:t>
            </a:r>
            <a:r>
              <a:rPr lang="en-US" sz="1500" i="1" dirty="0" err="1">
                <a:solidFill>
                  <a:schemeClr val="dk1"/>
                </a:solidFill>
                <a:highlight>
                  <a:srgbClr val="FFFFFF"/>
                </a:highlight>
              </a:rPr>
              <a:t>Shakūr</a:t>
            </a:r>
            <a:r>
              <a:rPr lang="en-US" sz="1500" dirty="0">
                <a:solidFill>
                  <a:schemeClr val="dk1"/>
                </a:solidFill>
                <a:highlight>
                  <a:srgbClr val="FFFFFF"/>
                </a:highlight>
              </a:rPr>
              <a:t>). </a:t>
            </a:r>
          </a:p>
          <a:p>
            <a:pPr algn="l">
              <a:spcBef>
                <a:spcPts val="1200"/>
              </a:spcBef>
            </a:pPr>
            <a:r>
              <a:rPr lang="en-US" sz="2008" dirty="0">
                <a:solidFill>
                  <a:srgbClr val="242A2E"/>
                </a:solidFill>
                <a:highlight>
                  <a:srgbClr val="FFFFFF"/>
                </a:highlight>
              </a:rPr>
              <a:t>Allah is Ash-</a:t>
            </a:r>
            <a:r>
              <a:rPr lang="en-US" sz="2008" dirty="0" err="1">
                <a:solidFill>
                  <a:srgbClr val="242A2E"/>
                </a:solidFill>
                <a:highlight>
                  <a:srgbClr val="FFFFFF"/>
                </a:highlight>
              </a:rPr>
              <a:t>Shukoor</a:t>
            </a:r>
            <a:r>
              <a:rPr lang="en-US" sz="2008" dirty="0">
                <a:solidFill>
                  <a:srgbClr val="242A2E"/>
                </a:solidFill>
                <a:highlight>
                  <a:srgbClr val="FFFFFF"/>
                </a:highlight>
              </a:rPr>
              <a:t> : The Qur’an describes three ways in which this occurs: </a:t>
            </a:r>
          </a:p>
          <a:p>
            <a:pPr algn="l">
              <a:spcBef>
                <a:spcPts val="1200"/>
              </a:spcBef>
            </a:pPr>
            <a:r>
              <a:rPr lang="en-US" sz="2008" b="1" dirty="0">
                <a:solidFill>
                  <a:srgbClr val="0000FF"/>
                </a:solidFill>
                <a:highlight>
                  <a:srgbClr val="FFFFFF"/>
                </a:highlight>
              </a:rPr>
              <a:t>when He rewards us abundantly</a:t>
            </a:r>
          </a:p>
          <a:p>
            <a:pPr algn="l">
              <a:spcBef>
                <a:spcPts val="1200"/>
              </a:spcBef>
            </a:pPr>
            <a:r>
              <a:rPr lang="en-US" sz="2008" b="1" dirty="0">
                <a:solidFill>
                  <a:srgbClr val="0000FF"/>
                </a:solidFill>
                <a:highlight>
                  <a:srgbClr val="FFFFFF"/>
                </a:highlight>
              </a:rPr>
              <a:t>when He accepts our repentance</a:t>
            </a:r>
          </a:p>
          <a:p>
            <a:pPr algn="l">
              <a:spcBef>
                <a:spcPts val="1200"/>
              </a:spcBef>
            </a:pPr>
            <a:r>
              <a:rPr lang="en-US" sz="2008" b="1" dirty="0">
                <a:solidFill>
                  <a:srgbClr val="0000FF"/>
                </a:solidFill>
                <a:highlight>
                  <a:srgbClr val="FFFFFF"/>
                </a:highlight>
              </a:rPr>
              <a:t>and when He appreciates our good works.</a:t>
            </a:r>
            <a:endParaRPr lang="en-US" sz="2158" b="1" dirty="0">
              <a:solidFill>
                <a:srgbClr val="0000FF"/>
              </a:solidFill>
              <a:highlight>
                <a:srgbClr val="FFFFFF"/>
              </a:highlight>
            </a:endParaRPr>
          </a:p>
          <a:p>
            <a:pPr algn="l">
              <a:spcBef>
                <a:spcPts val="1200"/>
              </a:spcBef>
              <a:spcAft>
                <a:spcPts val="1200"/>
              </a:spcAft>
            </a:pPr>
            <a:endParaRPr lang="en-US" sz="1500" dirty="0">
              <a:solidFill>
                <a:schemeClr val="dk1"/>
              </a:solidFill>
              <a:highlight>
                <a:srgbClr val="FFFFFF"/>
              </a:highlight>
            </a:endParaRPr>
          </a:p>
        </p:txBody>
      </p:sp>
    </p:spTree>
    <p:extLst>
      <p:ext uri="{BB962C8B-B14F-4D97-AF65-F5344CB8AC3E}">
        <p14:creationId xmlns:p14="http://schemas.microsoft.com/office/powerpoint/2010/main" val="3637993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40;p43">
            <a:extLst>
              <a:ext uri="{FF2B5EF4-FFF2-40B4-BE49-F238E27FC236}">
                <a16:creationId xmlns:a16="http://schemas.microsoft.com/office/drawing/2014/main" id="{3FAB117C-8484-B2BC-9A5F-423D77ECE178}"/>
              </a:ext>
            </a:extLst>
          </p:cNvPr>
          <p:cNvSpPr txBox="1">
            <a:spLocks/>
          </p:cNvSpPr>
          <p:nvPr/>
        </p:nvSpPr>
        <p:spPr>
          <a:xfrm>
            <a:off x="311700" y="1430863"/>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Gratitude is an Attitude</a:t>
            </a:r>
            <a:endParaRPr lang="en-US" dirty="0"/>
          </a:p>
        </p:txBody>
      </p:sp>
      <p:sp>
        <p:nvSpPr>
          <p:cNvPr id="3" name="Google Shape;241;p43">
            <a:extLst>
              <a:ext uri="{FF2B5EF4-FFF2-40B4-BE49-F238E27FC236}">
                <a16:creationId xmlns:a16="http://schemas.microsoft.com/office/drawing/2014/main" id="{55E53AD8-B28C-A626-FDA5-FD3888898B85}"/>
              </a:ext>
            </a:extLst>
          </p:cNvPr>
          <p:cNvSpPr txBox="1">
            <a:spLocks/>
          </p:cNvSpPr>
          <p:nvPr/>
        </p:nvSpPr>
        <p:spPr>
          <a:xfrm>
            <a:off x="370275" y="2642138"/>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chemeClr val="dk1"/>
              </a:buClr>
              <a:buSzPts val="1100"/>
              <a:buFont typeface="Arial"/>
              <a:buNone/>
            </a:pPr>
            <a:endParaRPr lang="ar-AE"/>
          </a:p>
          <a:p>
            <a:pPr marL="88900" marR="190500" algn="r" rtl="1">
              <a:lnSpc>
                <a:spcPct val="150000"/>
              </a:lnSpc>
              <a:spcBef>
                <a:spcPts val="1200"/>
              </a:spcBef>
              <a:buClr>
                <a:schemeClr val="dk1"/>
              </a:buClr>
              <a:buSzPts val="1100"/>
              <a:buFont typeface="Arial"/>
              <a:buNone/>
            </a:pPr>
            <a:endParaRPr lang="ar-AE" sz="1500">
              <a:solidFill>
                <a:schemeClr val="dk1"/>
              </a:solidFill>
              <a:highlight>
                <a:srgbClr val="FFFFFF"/>
              </a:highlight>
              <a:latin typeface="Roboto"/>
              <a:ea typeface="Roboto"/>
              <a:cs typeface="Roboto"/>
              <a:sym typeface="Roboto"/>
            </a:endParaRPr>
          </a:p>
          <a:p>
            <a:pPr marL="38100" marR="38100" algn="r" rtl="1">
              <a:lnSpc>
                <a:spcPct val="180000"/>
              </a:lnSpc>
              <a:spcBef>
                <a:spcPts val="0"/>
              </a:spcBef>
              <a:buClr>
                <a:schemeClr val="dk1"/>
              </a:buClr>
              <a:buSzPts val="1100"/>
              <a:buFont typeface="Arial"/>
              <a:buNone/>
            </a:pPr>
            <a:r>
              <a:rPr lang="ar-AE" sz="2550">
                <a:solidFill>
                  <a:schemeClr val="dk1"/>
                </a:solidFill>
                <a:highlight>
                  <a:srgbClr val="FFFFFF"/>
                </a:highlight>
                <a:latin typeface="Roboto"/>
                <a:ea typeface="Roboto"/>
                <a:cs typeface="Roboto"/>
                <a:sym typeface="Roboto"/>
              </a:rPr>
              <a:t>مَاۤ اَصَابَکَ مِنۡ حَسَنَۃٍ فَمِنَ اللّٰہِ ۫ وَمَاۤ اَصَابَکَ مِنۡ سَیِّئَۃٍ فَمِنۡ نَّفۡسِکَ ؕ وَاَرۡسَلۡنٰکَ لِلنَّاسِ رَسُوۡلًا ؕ وَکَفٰی بِاللّٰہِ شَہِیۡدًا</a:t>
            </a:r>
            <a:endParaRPr lang="ar-AE" sz="1050">
              <a:solidFill>
                <a:schemeClr val="dk1"/>
              </a:solidFill>
              <a:highlight>
                <a:srgbClr val="FFFFFF"/>
              </a:highlight>
              <a:latin typeface="Roboto"/>
              <a:ea typeface="Roboto"/>
              <a:cs typeface="Roboto"/>
              <a:sym typeface="Roboto"/>
            </a:endParaRPr>
          </a:p>
          <a:p>
            <a:pPr marL="88900" marR="88900" algn="l">
              <a:lnSpc>
                <a:spcPct val="150000"/>
              </a:lnSpc>
              <a:spcBef>
                <a:spcPts val="0"/>
              </a:spcBef>
              <a:buClr>
                <a:schemeClr val="dk1"/>
              </a:buClr>
              <a:buSzPts val="1100"/>
              <a:buFont typeface="Arial"/>
              <a:buNone/>
            </a:pPr>
            <a:r>
              <a:rPr lang="en-US" sz="1350" b="1" i="1">
                <a:solidFill>
                  <a:srgbClr val="0000FF"/>
                </a:solidFill>
                <a:highlight>
                  <a:srgbClr val="FFFFFF"/>
                </a:highlight>
                <a:latin typeface="Roboto"/>
                <a:ea typeface="Roboto"/>
                <a:cs typeface="Roboto"/>
                <a:sym typeface="Roboto"/>
              </a:rPr>
              <a:t>Whatever of good comes to thee is from Allah; and whatever of evil befalls thee is from thyself. And We have sent thee as a Messenger to mankind. And sufficient is Allah as a Witness. (4:80)</a:t>
            </a:r>
          </a:p>
          <a:p>
            <a:pPr algn="l">
              <a:spcBef>
                <a:spcPts val="0"/>
              </a:spcBef>
              <a:spcAft>
                <a:spcPts val="1200"/>
              </a:spcAft>
            </a:pPr>
            <a:endParaRPr lang="en-US" dirty="0"/>
          </a:p>
        </p:txBody>
      </p:sp>
      <p:sp>
        <p:nvSpPr>
          <p:cNvPr id="4" name="Google Shape;242;p43">
            <a:extLst>
              <a:ext uri="{FF2B5EF4-FFF2-40B4-BE49-F238E27FC236}">
                <a16:creationId xmlns:a16="http://schemas.microsoft.com/office/drawing/2014/main" id="{F1857877-D710-61C0-EE68-28F4B0C5C522}"/>
              </a:ext>
            </a:extLst>
          </p:cNvPr>
          <p:cNvSpPr txBox="1"/>
          <p:nvPr/>
        </p:nvSpPr>
        <p:spPr>
          <a:xfrm>
            <a:off x="515525" y="2274638"/>
            <a:ext cx="80961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0000FF"/>
                </a:solidFill>
              </a:rPr>
              <a:t>Is it negative events which make us happy, or our reaction to negative events?</a:t>
            </a:r>
            <a:endParaRPr sz="2700" b="1">
              <a:solidFill>
                <a:srgbClr val="0000FF"/>
              </a:solidFill>
            </a:endParaRPr>
          </a:p>
        </p:txBody>
      </p:sp>
    </p:spTree>
    <p:extLst>
      <p:ext uri="{BB962C8B-B14F-4D97-AF65-F5344CB8AC3E}">
        <p14:creationId xmlns:p14="http://schemas.microsoft.com/office/powerpoint/2010/main" val="408849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2" name="Google Shape;68;p15">
            <a:extLst>
              <a:ext uri="{FF2B5EF4-FFF2-40B4-BE49-F238E27FC236}">
                <a16:creationId xmlns:a16="http://schemas.microsoft.com/office/drawing/2014/main" id="{83F25A84-3718-E5F4-131A-F9AE84E0E84D}"/>
              </a:ext>
            </a:extLst>
          </p:cNvPr>
          <p:cNvPicPr preferRelativeResize="0"/>
          <p:nvPr/>
        </p:nvPicPr>
        <p:blipFill>
          <a:blip r:embed="rId3">
            <a:alphaModFix/>
          </a:blip>
          <a:stretch>
            <a:fillRect/>
          </a:stretch>
        </p:blipFill>
        <p:spPr>
          <a:xfrm>
            <a:off x="3875250" y="2281687"/>
            <a:ext cx="3580276" cy="3746026"/>
          </a:xfrm>
          <a:prstGeom prst="rect">
            <a:avLst/>
          </a:prstGeom>
          <a:noFill/>
          <a:ln>
            <a:noFill/>
          </a:ln>
        </p:spPr>
      </p:pic>
      <p:sp>
        <p:nvSpPr>
          <p:cNvPr id="3" name="Google Shape;69;p15">
            <a:extLst>
              <a:ext uri="{FF2B5EF4-FFF2-40B4-BE49-F238E27FC236}">
                <a16:creationId xmlns:a16="http://schemas.microsoft.com/office/drawing/2014/main" id="{970522A5-C757-58D0-FE4B-C3E5E19AE988}"/>
              </a:ext>
            </a:extLst>
          </p:cNvPr>
          <p:cNvSpPr txBox="1"/>
          <p:nvPr/>
        </p:nvSpPr>
        <p:spPr>
          <a:xfrm>
            <a:off x="399275" y="1161087"/>
            <a:ext cx="33117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38761D"/>
                </a:solidFill>
              </a:rPr>
              <a:t>Pledge of Ansarullah</a:t>
            </a:r>
            <a:endParaRPr sz="1800" b="1" dirty="0">
              <a:solidFill>
                <a:srgbClr val="38761D"/>
              </a:solidFill>
            </a:endParaRPr>
          </a:p>
          <a:p>
            <a:pPr marL="0" lvl="0" indent="0" algn="l" rtl="0">
              <a:spcBef>
                <a:spcPts val="0"/>
              </a:spcBef>
              <a:spcAft>
                <a:spcPts val="0"/>
              </a:spcAft>
              <a:buNone/>
            </a:pPr>
            <a:r>
              <a:rPr lang="en" sz="1800" dirty="0">
                <a:solidFill>
                  <a:schemeClr val="dk1"/>
                </a:solidFill>
              </a:rPr>
              <a:t>I solemnly pledge that I shall endeavor throughout my life for the propagation and consolidation of </a:t>
            </a:r>
            <a:r>
              <a:rPr lang="en" sz="1800" dirty="0" err="1">
                <a:solidFill>
                  <a:schemeClr val="dk1"/>
                </a:solidFill>
              </a:rPr>
              <a:t>Aḥmadiyyat</a:t>
            </a:r>
            <a:r>
              <a:rPr lang="en" sz="1800" dirty="0">
                <a:solidFill>
                  <a:schemeClr val="dk1"/>
                </a:solidFill>
              </a:rPr>
              <a:t> in Islam, and shall stand guard in defense of the institution of Khilafat. I shall not hesitate to offer any sacrifice in this regard. Moreover, I shall exhort my children to always remain dedicated and devoted to Khilafat. Insha’Allah.</a:t>
            </a:r>
            <a:endParaRPr sz="1800" dirty="0"/>
          </a:p>
        </p:txBody>
      </p:sp>
      <p:pic>
        <p:nvPicPr>
          <p:cNvPr id="4" name="Google Shape;70;p15">
            <a:extLst>
              <a:ext uri="{FF2B5EF4-FFF2-40B4-BE49-F238E27FC236}">
                <a16:creationId xmlns:a16="http://schemas.microsoft.com/office/drawing/2014/main" id="{E821B3A0-E69D-225C-8BC3-DAE270587133}"/>
              </a:ext>
            </a:extLst>
          </p:cNvPr>
          <p:cNvPicPr preferRelativeResize="0"/>
          <p:nvPr/>
        </p:nvPicPr>
        <p:blipFill>
          <a:blip r:embed="rId4">
            <a:alphaModFix/>
          </a:blip>
          <a:stretch>
            <a:fillRect/>
          </a:stretch>
        </p:blipFill>
        <p:spPr>
          <a:xfrm>
            <a:off x="7190050" y="1280687"/>
            <a:ext cx="1560275" cy="1040175"/>
          </a:xfrm>
          <a:prstGeom prst="rect">
            <a:avLst/>
          </a:prstGeom>
          <a:noFill/>
          <a:ln>
            <a:noFill/>
          </a:ln>
        </p:spPr>
      </p:pic>
    </p:spTree>
    <p:extLst>
      <p:ext uri="{BB962C8B-B14F-4D97-AF65-F5344CB8AC3E}">
        <p14:creationId xmlns:p14="http://schemas.microsoft.com/office/powerpoint/2010/main" val="2440050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47;p44">
            <a:extLst>
              <a:ext uri="{FF2B5EF4-FFF2-40B4-BE49-F238E27FC236}">
                <a16:creationId xmlns:a16="http://schemas.microsoft.com/office/drawing/2014/main" id="{5C116D68-568F-AC86-4155-DA3CE7D64E3E}"/>
              </a:ext>
            </a:extLst>
          </p:cNvPr>
          <p:cNvSpPr txBox="1">
            <a:spLocks/>
          </p:cNvSpPr>
          <p:nvPr/>
        </p:nvSpPr>
        <p:spPr>
          <a:xfrm>
            <a:off x="311700" y="1459438"/>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Saying Thank You</a:t>
            </a:r>
            <a:endParaRPr lang="en-US" dirty="0"/>
          </a:p>
        </p:txBody>
      </p:sp>
      <p:sp>
        <p:nvSpPr>
          <p:cNvPr id="3" name="Google Shape;248;p44">
            <a:extLst>
              <a:ext uri="{FF2B5EF4-FFF2-40B4-BE49-F238E27FC236}">
                <a16:creationId xmlns:a16="http://schemas.microsoft.com/office/drawing/2014/main" id="{F8564B7E-0605-8203-6174-B5C1BDEB9279}"/>
              </a:ext>
            </a:extLst>
          </p:cNvPr>
          <p:cNvSpPr txBox="1">
            <a:spLocks/>
          </p:cNvSpPr>
          <p:nvPr/>
        </p:nvSpPr>
        <p:spPr>
          <a:xfrm>
            <a:off x="311700" y="2166888"/>
            <a:ext cx="8520600" cy="3416400"/>
          </a:xfrm>
          <a:prstGeom prst="rect">
            <a:avLst/>
          </a:prstGeom>
        </p:spPr>
        <p:txBody>
          <a:bodyPr spcFirstLastPara="1" vert="horz" wrap="square" lIns="91425" tIns="91425" rIns="91425" bIns="91425"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a:t>Holy Prophet (sa):</a:t>
            </a:r>
          </a:p>
          <a:p>
            <a:pPr algn="l">
              <a:spcBef>
                <a:spcPts val="1200"/>
              </a:spcBef>
            </a:pPr>
            <a:r>
              <a:rPr lang="en-US"/>
              <a:t>Whoever receives a favor from someone should say Jazak’Allah Khair meaning “may Allah give you the best reward for it”. By saying this he has discharged his obligation of thankfulness.</a:t>
            </a:r>
          </a:p>
          <a:p>
            <a:pPr algn="l">
              <a:spcBef>
                <a:spcPts val="1200"/>
              </a:spcBef>
            </a:pPr>
            <a:r>
              <a:rPr lang="en-US"/>
              <a:t>Holy Prophet (sa):</a:t>
            </a:r>
          </a:p>
          <a:p>
            <a:pPr algn="l">
              <a:spcBef>
                <a:spcPts val="1200"/>
              </a:spcBef>
              <a:spcAft>
                <a:spcPts val="1200"/>
              </a:spcAft>
            </a:pPr>
            <a:r>
              <a:rPr lang="en-US"/>
              <a:t>If someone has done good to you, repay him and if you do not have the capacity to repay, at least pray for that person to the extent that you are sure of repaying him fully.”</a:t>
            </a:r>
            <a:endParaRPr lang="en-US" dirty="0"/>
          </a:p>
        </p:txBody>
      </p:sp>
    </p:spTree>
    <p:extLst>
      <p:ext uri="{BB962C8B-B14F-4D97-AF65-F5344CB8AC3E}">
        <p14:creationId xmlns:p14="http://schemas.microsoft.com/office/powerpoint/2010/main" val="1320774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00"/>
            <a:ext cx="9143999" cy="6858000"/>
          </a:xfrm>
          <a:prstGeom prst="rect">
            <a:avLst/>
          </a:prstGeom>
        </p:spPr>
      </p:pic>
      <p:sp>
        <p:nvSpPr>
          <p:cNvPr id="2" name="Google Shape;270;p48">
            <a:extLst>
              <a:ext uri="{FF2B5EF4-FFF2-40B4-BE49-F238E27FC236}">
                <a16:creationId xmlns:a16="http://schemas.microsoft.com/office/drawing/2014/main" id="{41FA3883-DC77-523F-BC7C-9F247CD74D9E}"/>
              </a:ext>
            </a:extLst>
          </p:cNvPr>
          <p:cNvSpPr txBox="1">
            <a:spLocks/>
          </p:cNvSpPr>
          <p:nvPr/>
        </p:nvSpPr>
        <p:spPr>
          <a:xfrm>
            <a:off x="311700" y="1302275"/>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Prostate with gratefulness</a:t>
            </a:r>
            <a:endParaRPr lang="en-US" dirty="0"/>
          </a:p>
        </p:txBody>
      </p:sp>
      <p:sp>
        <p:nvSpPr>
          <p:cNvPr id="3" name="Google Shape;271;p48">
            <a:extLst>
              <a:ext uri="{FF2B5EF4-FFF2-40B4-BE49-F238E27FC236}">
                <a16:creationId xmlns:a16="http://schemas.microsoft.com/office/drawing/2014/main" id="{57459C8D-9B27-68B1-37B9-6F3DDA721053}"/>
              </a:ext>
            </a:extLst>
          </p:cNvPr>
          <p:cNvSpPr txBox="1">
            <a:spLocks/>
          </p:cNvSpPr>
          <p:nvPr/>
        </p:nvSpPr>
        <p:spPr>
          <a:xfrm>
            <a:off x="311700" y="2009725"/>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36550" algn="l">
              <a:spcBef>
                <a:spcPts val="0"/>
              </a:spcBef>
              <a:buClr>
                <a:srgbClr val="242A2E"/>
              </a:buClr>
              <a:buSzPts val="1700"/>
              <a:buFont typeface="Arial" panose="020B0604020202020204" pitchFamily="34" charset="0"/>
              <a:buChar char="-"/>
            </a:pPr>
            <a:r>
              <a:rPr lang="en-US" sz="1700" b="1" dirty="0" err="1">
                <a:solidFill>
                  <a:srgbClr val="242A2E"/>
                </a:solidFill>
                <a:highlight>
                  <a:srgbClr val="FFFFFF"/>
                </a:highlight>
              </a:rPr>
              <a:t>Sajdat</a:t>
            </a:r>
            <a:r>
              <a:rPr lang="en-US" sz="1700" b="1" dirty="0">
                <a:solidFill>
                  <a:srgbClr val="242A2E"/>
                </a:solidFill>
                <a:highlight>
                  <a:srgbClr val="FFFFFF"/>
                </a:highlight>
              </a:rPr>
              <a:t> al-</a:t>
            </a:r>
            <a:r>
              <a:rPr lang="en-US" sz="1700" b="1" dirty="0" err="1">
                <a:solidFill>
                  <a:srgbClr val="242A2E"/>
                </a:solidFill>
                <a:highlight>
                  <a:srgbClr val="FFFFFF"/>
                </a:highlight>
              </a:rPr>
              <a:t>shukr</a:t>
            </a:r>
            <a:r>
              <a:rPr lang="en-US" sz="1700" b="1" dirty="0">
                <a:solidFill>
                  <a:srgbClr val="242A2E"/>
                </a:solidFill>
                <a:highlight>
                  <a:srgbClr val="FFFFFF"/>
                </a:highlight>
              </a:rPr>
              <a:t> (prostration of gratitude)</a:t>
            </a:r>
          </a:p>
          <a:p>
            <a:pPr marL="457200" indent="-336550" algn="l">
              <a:spcBef>
                <a:spcPts val="0"/>
              </a:spcBef>
              <a:buClr>
                <a:srgbClr val="242A2E"/>
              </a:buClr>
              <a:buSzPts val="1700"/>
              <a:buFont typeface="Arial" panose="020B0604020202020204" pitchFamily="34" charset="0"/>
              <a:buChar char="-"/>
            </a:pPr>
            <a:r>
              <a:rPr lang="en-US" sz="1700" b="1" dirty="0">
                <a:solidFill>
                  <a:srgbClr val="242A2E"/>
                </a:solidFill>
                <a:highlight>
                  <a:srgbClr val="FFFFFF"/>
                </a:highlight>
              </a:rPr>
              <a:t>Does not require ablution or facing </a:t>
            </a:r>
            <a:r>
              <a:rPr lang="en-US" sz="1700" b="1" dirty="0" err="1">
                <a:solidFill>
                  <a:srgbClr val="242A2E"/>
                </a:solidFill>
                <a:highlight>
                  <a:srgbClr val="FFFFFF"/>
                </a:highlight>
              </a:rPr>
              <a:t>Qiblah</a:t>
            </a:r>
            <a:endParaRPr lang="en-US" sz="1700" b="1" dirty="0">
              <a:solidFill>
                <a:srgbClr val="242A2E"/>
              </a:solidFill>
              <a:highlight>
                <a:srgbClr val="FFFFFF"/>
              </a:highlight>
            </a:endParaRPr>
          </a:p>
          <a:p>
            <a:pPr marL="457200" indent="-336550" algn="l">
              <a:spcBef>
                <a:spcPts val="0"/>
              </a:spcBef>
              <a:buClr>
                <a:srgbClr val="242A2E"/>
              </a:buClr>
              <a:buSzPts val="1700"/>
              <a:buFont typeface="Arial" panose="020B0604020202020204" pitchFamily="34" charset="0"/>
              <a:buChar char="-"/>
            </a:pPr>
            <a:r>
              <a:rPr lang="en-US" sz="1700" b="1" dirty="0">
                <a:solidFill>
                  <a:srgbClr val="242A2E"/>
                </a:solidFill>
                <a:highlight>
                  <a:srgbClr val="FFFFFF"/>
                </a:highlight>
              </a:rPr>
              <a:t>Abu Bakr (</a:t>
            </a:r>
            <a:r>
              <a:rPr lang="en-US" sz="1700" b="1" dirty="0" err="1">
                <a:solidFill>
                  <a:srgbClr val="242A2E"/>
                </a:solidFill>
                <a:highlight>
                  <a:srgbClr val="FFFFFF"/>
                </a:highlight>
              </a:rPr>
              <a:t>ra</a:t>
            </a:r>
            <a:r>
              <a:rPr lang="en-US" sz="1700" b="1" dirty="0">
                <a:solidFill>
                  <a:srgbClr val="242A2E"/>
                </a:solidFill>
                <a:highlight>
                  <a:srgbClr val="FFFFFF"/>
                </a:highlight>
              </a:rPr>
              <a:t>) </a:t>
            </a:r>
            <a:r>
              <a:rPr lang="en-US" sz="1700" b="1" dirty="0" err="1">
                <a:solidFill>
                  <a:srgbClr val="242A2E"/>
                </a:solidFill>
                <a:highlight>
                  <a:srgbClr val="FFFFFF"/>
                </a:highlight>
              </a:rPr>
              <a:t>narrated,“When</a:t>
            </a:r>
            <a:r>
              <a:rPr lang="en-US" sz="1700" b="1" dirty="0">
                <a:solidFill>
                  <a:srgbClr val="242A2E"/>
                </a:solidFill>
                <a:highlight>
                  <a:srgbClr val="FFFFFF"/>
                </a:highlight>
              </a:rPr>
              <a:t> anything came to the Prophet </a:t>
            </a:r>
            <a:r>
              <a:rPr lang="ar-AE" sz="1700" b="1" dirty="0">
                <a:solidFill>
                  <a:srgbClr val="242A2E"/>
                </a:solidFill>
                <a:highlight>
                  <a:srgbClr val="FFFFFF"/>
                </a:highlight>
              </a:rPr>
              <a:t>ﷺ </a:t>
            </a:r>
            <a:r>
              <a:rPr lang="en-US" sz="1700" b="1" dirty="0">
                <a:solidFill>
                  <a:srgbClr val="242A2E"/>
                </a:solidFill>
                <a:highlight>
                  <a:srgbClr val="FFFFFF"/>
                </a:highlight>
              </a:rPr>
              <a:t>which caused pleasure (or, by which he was made glad), he prostrated himself in gratitude to Allah.”</a:t>
            </a:r>
            <a:endParaRPr lang="en-US" sz="1700" b="1" u="sng" dirty="0">
              <a:solidFill>
                <a:schemeClr val="hlink"/>
              </a:solidFill>
              <a:highlight>
                <a:srgbClr val="FFFFFF"/>
              </a:highlight>
            </a:endParaRPr>
          </a:p>
          <a:p>
            <a:pPr algn="l">
              <a:spcBef>
                <a:spcPts val="0"/>
              </a:spcBef>
              <a:spcAft>
                <a:spcPts val="1200"/>
              </a:spcAft>
            </a:pPr>
            <a:endParaRPr lang="en-US" dirty="0"/>
          </a:p>
        </p:txBody>
      </p:sp>
      <p:sp>
        <p:nvSpPr>
          <p:cNvPr id="4" name="Google Shape;276;p49">
            <a:extLst>
              <a:ext uri="{FF2B5EF4-FFF2-40B4-BE49-F238E27FC236}">
                <a16:creationId xmlns:a16="http://schemas.microsoft.com/office/drawing/2014/main" id="{A322585A-4B75-B6FD-DADF-2B519403A398}"/>
              </a:ext>
            </a:extLst>
          </p:cNvPr>
          <p:cNvSpPr txBox="1">
            <a:spLocks/>
          </p:cNvSpPr>
          <p:nvPr/>
        </p:nvSpPr>
        <p:spPr>
          <a:xfrm>
            <a:off x="311700" y="319155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4700" dirty="0"/>
              <a:t>Giving and Receiving of Gifts</a:t>
            </a:r>
            <a:r>
              <a:rPr lang="en-US" dirty="0"/>
              <a:t>	</a:t>
            </a:r>
          </a:p>
        </p:txBody>
      </p:sp>
      <p:sp>
        <p:nvSpPr>
          <p:cNvPr id="6" name="Google Shape;277;p49">
            <a:extLst>
              <a:ext uri="{FF2B5EF4-FFF2-40B4-BE49-F238E27FC236}">
                <a16:creationId xmlns:a16="http://schemas.microsoft.com/office/drawing/2014/main" id="{540E14CB-8C5D-1D69-A6CB-5EBC9F79AE0E}"/>
              </a:ext>
            </a:extLst>
          </p:cNvPr>
          <p:cNvSpPr txBox="1">
            <a:spLocks/>
          </p:cNvSpPr>
          <p:nvPr/>
        </p:nvSpPr>
        <p:spPr>
          <a:xfrm>
            <a:off x="311700" y="3899000"/>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42900" algn="l">
              <a:spcBef>
                <a:spcPts val="0"/>
              </a:spcBef>
              <a:buSzPts val="1800"/>
              <a:buFont typeface="Arial" panose="020B0604020202020204" pitchFamily="34" charset="0"/>
              <a:buChar char="-"/>
            </a:pPr>
            <a:r>
              <a:rPr lang="en-US" dirty="0"/>
              <a:t>Holy Prophet Muhammad (</a:t>
            </a:r>
            <a:r>
              <a:rPr lang="en-US" dirty="0" err="1"/>
              <a:t>sa</a:t>
            </a:r>
            <a:r>
              <a:rPr lang="en-US" dirty="0"/>
              <a:t>):</a:t>
            </a:r>
          </a:p>
          <a:p>
            <a:pPr marL="914400" lvl="1" indent="-317500" algn="l">
              <a:spcBef>
                <a:spcPts val="0"/>
              </a:spcBef>
              <a:buSzPts val="1400"/>
              <a:buFont typeface="Arial" panose="020B0604020202020204" pitchFamily="34" charset="0"/>
              <a:buChar char="-"/>
            </a:pPr>
            <a:r>
              <a:rPr lang="en-US" sz="1500" dirty="0">
                <a:solidFill>
                  <a:srgbClr val="212529"/>
                </a:solidFill>
                <a:highlight>
                  <a:srgbClr val="FFFFFF"/>
                </a:highlight>
              </a:rPr>
              <a:t>a gift is like a provision from Allah and that one should try and give a better gift in exchange and if that is not possible then one should verbally praise the gift.</a:t>
            </a:r>
          </a:p>
          <a:p>
            <a:pPr marL="457200" indent="-323850" algn="l">
              <a:spcBef>
                <a:spcPts val="1200"/>
              </a:spcBef>
              <a:buClr>
                <a:srgbClr val="212529"/>
              </a:buClr>
              <a:buSzPts val="1500"/>
              <a:buFont typeface="Arial" panose="020B0604020202020204" pitchFamily="34" charset="0"/>
              <a:buChar char="-"/>
            </a:pPr>
            <a:r>
              <a:rPr lang="en-US" sz="1500" dirty="0">
                <a:solidFill>
                  <a:srgbClr val="212529"/>
                </a:solidFill>
                <a:highlight>
                  <a:srgbClr val="FFFFFF"/>
                </a:highlight>
              </a:rPr>
              <a:t>Promised Messiah (as) would appreciate gifts and even mention to his companions</a:t>
            </a:r>
          </a:p>
          <a:p>
            <a:pPr marL="457200" indent="-323850" algn="l">
              <a:spcBef>
                <a:spcPts val="1200"/>
              </a:spcBef>
              <a:buClr>
                <a:srgbClr val="212529"/>
              </a:buClr>
              <a:buSzPts val="1500"/>
              <a:buFont typeface="Arial" panose="020B0604020202020204" pitchFamily="34" charset="0"/>
              <a:buChar char="-"/>
            </a:pPr>
            <a:r>
              <a:rPr lang="en-US" sz="1500" dirty="0" err="1">
                <a:solidFill>
                  <a:srgbClr val="212529"/>
                </a:solidFill>
                <a:highlight>
                  <a:srgbClr val="FFFFFF"/>
                </a:highlight>
              </a:rPr>
              <a:t>Huzoor’s</a:t>
            </a:r>
            <a:r>
              <a:rPr lang="en-US" sz="1500" dirty="0">
                <a:solidFill>
                  <a:srgbClr val="212529"/>
                </a:solidFill>
                <a:highlight>
                  <a:srgbClr val="FFFFFF"/>
                </a:highlight>
              </a:rPr>
              <a:t> present day example of gratitude</a:t>
            </a:r>
          </a:p>
          <a:p>
            <a:pPr marL="914400" lvl="1" indent="-323850" algn="l">
              <a:spcBef>
                <a:spcPts val="0"/>
              </a:spcBef>
              <a:buClr>
                <a:srgbClr val="212529"/>
              </a:buClr>
              <a:buSzPts val="1500"/>
              <a:buFont typeface="Arial" panose="020B0604020202020204" pitchFamily="34" charset="0"/>
              <a:buChar char="-"/>
            </a:pPr>
            <a:r>
              <a:rPr lang="en-US" sz="1500" dirty="0">
                <a:solidFill>
                  <a:srgbClr val="212529"/>
                </a:solidFill>
                <a:highlight>
                  <a:srgbClr val="FFFFFF"/>
                </a:highlight>
              </a:rPr>
              <a:t>Personal letters for </a:t>
            </a:r>
            <a:r>
              <a:rPr lang="en-US" sz="1500" dirty="0" err="1">
                <a:solidFill>
                  <a:srgbClr val="212529"/>
                </a:solidFill>
                <a:highlight>
                  <a:srgbClr val="FFFFFF"/>
                </a:highlight>
              </a:rPr>
              <a:t>Hidaya</a:t>
            </a:r>
            <a:r>
              <a:rPr lang="en-US" sz="1500" dirty="0">
                <a:solidFill>
                  <a:srgbClr val="212529"/>
                </a:solidFill>
                <a:highlight>
                  <a:srgbClr val="FFFFFF"/>
                </a:highlight>
              </a:rPr>
              <a:t>/Gifts</a:t>
            </a:r>
          </a:p>
          <a:p>
            <a:pPr marL="914400" lvl="1" indent="-323850" algn="l">
              <a:spcBef>
                <a:spcPts val="0"/>
              </a:spcBef>
              <a:buClr>
                <a:srgbClr val="212529"/>
              </a:buClr>
              <a:buSzPts val="1500"/>
              <a:buFont typeface="Arial" panose="020B0604020202020204" pitchFamily="34" charset="0"/>
              <a:buChar char="-"/>
            </a:pPr>
            <a:r>
              <a:rPr lang="en-US" sz="1500" dirty="0">
                <a:solidFill>
                  <a:srgbClr val="212529"/>
                </a:solidFill>
                <a:highlight>
                  <a:srgbClr val="FFFFFF"/>
                </a:highlight>
              </a:rPr>
              <a:t>Post-</a:t>
            </a:r>
            <a:r>
              <a:rPr lang="en-US" sz="1500" dirty="0" err="1">
                <a:solidFill>
                  <a:srgbClr val="212529"/>
                </a:solidFill>
                <a:highlight>
                  <a:srgbClr val="FFFFFF"/>
                </a:highlight>
              </a:rPr>
              <a:t>Jalsa</a:t>
            </a:r>
            <a:r>
              <a:rPr lang="en-US" sz="1500" dirty="0">
                <a:solidFill>
                  <a:srgbClr val="212529"/>
                </a:solidFill>
                <a:highlight>
                  <a:srgbClr val="FFFFFF"/>
                </a:highlight>
              </a:rPr>
              <a:t> </a:t>
            </a:r>
            <a:r>
              <a:rPr lang="en-US" sz="1500" dirty="0" err="1">
                <a:solidFill>
                  <a:srgbClr val="212529"/>
                </a:solidFill>
                <a:highlight>
                  <a:srgbClr val="FFFFFF"/>
                </a:highlight>
              </a:rPr>
              <a:t>Salana</a:t>
            </a:r>
            <a:r>
              <a:rPr lang="en-US" sz="1500" dirty="0">
                <a:solidFill>
                  <a:srgbClr val="212529"/>
                </a:solidFill>
                <a:highlight>
                  <a:srgbClr val="FFFFFF"/>
                </a:highlight>
              </a:rPr>
              <a:t> sermons</a:t>
            </a:r>
          </a:p>
        </p:txBody>
      </p:sp>
    </p:spTree>
    <p:extLst>
      <p:ext uri="{BB962C8B-B14F-4D97-AF65-F5344CB8AC3E}">
        <p14:creationId xmlns:p14="http://schemas.microsoft.com/office/powerpoint/2010/main" val="365701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53;p45">
            <a:extLst>
              <a:ext uri="{FF2B5EF4-FFF2-40B4-BE49-F238E27FC236}">
                <a16:creationId xmlns:a16="http://schemas.microsoft.com/office/drawing/2014/main" id="{D819D223-3AC6-B85E-753B-AAE9FBE61422}"/>
              </a:ext>
            </a:extLst>
          </p:cNvPr>
          <p:cNvSpPr txBox="1">
            <a:spLocks/>
          </p:cNvSpPr>
          <p:nvPr/>
        </p:nvSpPr>
        <p:spPr>
          <a:xfrm>
            <a:off x="543650" y="1253063"/>
            <a:ext cx="67485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Gratitude in Other Ways </a:t>
            </a:r>
            <a:endParaRPr lang="en-US" dirty="0"/>
          </a:p>
        </p:txBody>
      </p:sp>
      <p:sp>
        <p:nvSpPr>
          <p:cNvPr id="3" name="Google Shape;254;p45">
            <a:extLst>
              <a:ext uri="{FF2B5EF4-FFF2-40B4-BE49-F238E27FC236}">
                <a16:creationId xmlns:a16="http://schemas.microsoft.com/office/drawing/2014/main" id="{F4C6A0DA-9C12-51AF-2163-BB7A08A75EE1}"/>
              </a:ext>
            </a:extLst>
          </p:cNvPr>
          <p:cNvSpPr txBox="1">
            <a:spLocks/>
          </p:cNvSpPr>
          <p:nvPr/>
        </p:nvSpPr>
        <p:spPr>
          <a:xfrm>
            <a:off x="950150" y="1920888"/>
            <a:ext cx="7578300" cy="3979800"/>
          </a:xfrm>
          <a:prstGeom prst="rect">
            <a:avLst/>
          </a:prstGeom>
        </p:spPr>
        <p:txBody>
          <a:bodyPr spcFirstLastPara="1" vert="horz" wrap="square" lIns="91425" tIns="91425" rIns="91425" bIns="91425" rtlCol="0" anchor="t" anchorCtr="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04665" algn="l">
              <a:spcBef>
                <a:spcPts val="0"/>
              </a:spcBef>
              <a:buSzPct val="100000"/>
              <a:buFont typeface="Arial" panose="020B0604020202020204" pitchFamily="34" charset="0"/>
              <a:buChar char="-"/>
            </a:pPr>
            <a:r>
              <a:rPr lang="en-US" sz="2994"/>
              <a:t>Praying for someone who requests it</a:t>
            </a:r>
          </a:p>
          <a:p>
            <a:pPr marL="457200" indent="-304665" algn="l">
              <a:spcBef>
                <a:spcPts val="0"/>
              </a:spcBef>
              <a:buSzPct val="100000"/>
              <a:buFont typeface="Arial" panose="020B0604020202020204" pitchFamily="34" charset="0"/>
              <a:buChar char="-"/>
            </a:pPr>
            <a:r>
              <a:rPr lang="en-US" sz="2994"/>
              <a:t>Just because gift or note (appreciation)</a:t>
            </a:r>
          </a:p>
          <a:p>
            <a:pPr marL="457200" indent="-304665" algn="l">
              <a:spcBef>
                <a:spcPts val="0"/>
              </a:spcBef>
              <a:buSzPct val="100000"/>
              <a:buFont typeface="Arial" panose="020B0604020202020204" pitchFamily="34" charset="0"/>
              <a:buChar char="-"/>
            </a:pPr>
            <a:r>
              <a:rPr lang="en-US" sz="2994"/>
              <a:t>Smiling is charity</a:t>
            </a:r>
          </a:p>
          <a:p>
            <a:pPr marL="457200" indent="-304665" algn="l">
              <a:spcBef>
                <a:spcPts val="0"/>
              </a:spcBef>
              <a:buSzPct val="100000"/>
              <a:buFont typeface="Arial" panose="020B0604020202020204" pitchFamily="34" charset="0"/>
              <a:buChar char="-"/>
            </a:pPr>
            <a:r>
              <a:rPr lang="en-US" sz="2994"/>
              <a:t>Be Specific</a:t>
            </a:r>
          </a:p>
          <a:p>
            <a:pPr marL="457200" indent="-304665" algn="l">
              <a:spcBef>
                <a:spcPts val="0"/>
              </a:spcBef>
              <a:buSzPct val="100000"/>
              <a:buFont typeface="Arial" panose="020B0604020202020204" pitchFamily="34" charset="0"/>
              <a:buChar char="-"/>
            </a:pPr>
            <a:r>
              <a:rPr lang="en-US" sz="2994"/>
              <a:t>Be Present</a:t>
            </a:r>
          </a:p>
          <a:p>
            <a:pPr marL="457200" indent="-304665" algn="l">
              <a:spcBef>
                <a:spcPts val="0"/>
              </a:spcBef>
              <a:buSzPct val="100000"/>
              <a:buFont typeface="Arial" panose="020B0604020202020204" pitchFamily="34" charset="0"/>
              <a:buChar char="-"/>
            </a:pPr>
            <a:r>
              <a:rPr lang="en-US" sz="2994"/>
              <a:t>A belated Thank You is still better than no thank you</a:t>
            </a:r>
          </a:p>
          <a:p>
            <a:pPr marL="457200" indent="-304665" algn="l">
              <a:spcBef>
                <a:spcPts val="0"/>
              </a:spcBef>
              <a:buSzPct val="100000"/>
              <a:buFont typeface="Arial" panose="020B0604020202020204" pitchFamily="34" charset="0"/>
              <a:buChar char="-"/>
            </a:pPr>
            <a:r>
              <a:rPr lang="en-US" sz="2994"/>
              <a:t>Thank yous all the time/incessantly dilute their effect</a:t>
            </a:r>
          </a:p>
          <a:p>
            <a:pPr marL="457200" indent="-304665" algn="l">
              <a:spcBef>
                <a:spcPts val="0"/>
              </a:spcBef>
              <a:buSzPct val="100000"/>
              <a:buFont typeface="Arial" panose="020B0604020202020204" pitchFamily="34" charset="0"/>
              <a:buChar char="-"/>
            </a:pPr>
            <a:r>
              <a:rPr lang="en-US" sz="2994"/>
              <a:t>If you are announcing a list of people to thank, if you may miss key people, better not to list.</a:t>
            </a:r>
          </a:p>
          <a:p>
            <a:pPr marL="457200" indent="-304665" algn="l">
              <a:spcBef>
                <a:spcPts val="0"/>
              </a:spcBef>
              <a:buSzPct val="100000"/>
              <a:buFont typeface="Arial" panose="020B0604020202020204" pitchFamily="34" charset="0"/>
              <a:buChar char="-"/>
            </a:pPr>
            <a:r>
              <a:rPr lang="en-US" sz="2994"/>
              <a:t>Thank you is not in the words, its in how they are left feeling</a:t>
            </a:r>
          </a:p>
          <a:p>
            <a:pPr marL="457200" indent="-304665" algn="l">
              <a:spcBef>
                <a:spcPts val="0"/>
              </a:spcBef>
              <a:buSzPct val="100000"/>
              <a:buFont typeface="Arial" panose="020B0604020202020204" pitchFamily="34" charset="0"/>
              <a:buChar char="-"/>
            </a:pPr>
            <a:r>
              <a:rPr lang="en-US" sz="2994"/>
              <a:t>Highlight the behavior that’s worthy of thanks, not the person</a:t>
            </a:r>
          </a:p>
          <a:p>
            <a:pPr marL="457200" indent="-304665" algn="l">
              <a:spcBef>
                <a:spcPts val="0"/>
              </a:spcBef>
              <a:buSzPct val="100000"/>
              <a:buFont typeface="Arial" panose="020B0604020202020204" pitchFamily="34" charset="0"/>
              <a:buChar char="-"/>
            </a:pPr>
            <a:r>
              <a:rPr lang="en-US" sz="2994"/>
              <a:t>Public vs Private thank you’s both have their place</a:t>
            </a:r>
          </a:p>
          <a:p>
            <a:pPr marL="457200" indent="-304665" algn="l">
              <a:spcBef>
                <a:spcPts val="0"/>
              </a:spcBef>
              <a:buSzPct val="100000"/>
              <a:buFont typeface="Arial" panose="020B0604020202020204" pitchFamily="34" charset="0"/>
              <a:buChar char="-"/>
            </a:pPr>
            <a:r>
              <a:rPr lang="en-US" sz="2994"/>
              <a:t>Use the original social media: a phone call</a:t>
            </a:r>
          </a:p>
          <a:p>
            <a:pPr marL="457200" indent="-304665" algn="l">
              <a:spcBef>
                <a:spcPts val="0"/>
              </a:spcBef>
              <a:buSzPct val="100000"/>
              <a:buFont typeface="Arial" panose="020B0604020202020204" pitchFamily="34" charset="0"/>
              <a:buChar char="-"/>
            </a:pPr>
            <a:r>
              <a:rPr lang="en-US" sz="2994"/>
              <a:t>The gift of time</a:t>
            </a:r>
          </a:p>
          <a:p>
            <a:pPr marL="457200" indent="-304665" algn="l">
              <a:spcBef>
                <a:spcPts val="0"/>
              </a:spcBef>
              <a:buSzPct val="100000"/>
              <a:buFont typeface="Arial" panose="020B0604020202020204" pitchFamily="34" charset="0"/>
              <a:buChar char="-"/>
            </a:pPr>
            <a:r>
              <a:rPr lang="en-US" sz="2994"/>
              <a:t>Be the first to say Salam, eye contact</a:t>
            </a:r>
          </a:p>
          <a:p>
            <a:pPr marL="457200" indent="-304665" algn="l">
              <a:spcBef>
                <a:spcPts val="0"/>
              </a:spcBef>
              <a:buSzPct val="100000"/>
              <a:buFont typeface="Arial" panose="020B0604020202020204" pitchFamily="34" charset="0"/>
              <a:buChar char="-"/>
            </a:pPr>
            <a:r>
              <a:rPr lang="en-US" sz="2994"/>
              <a:t>An embrace is underrated</a:t>
            </a:r>
          </a:p>
          <a:p>
            <a:pPr marL="457200" indent="-304665" algn="l">
              <a:spcBef>
                <a:spcPts val="0"/>
              </a:spcBef>
              <a:buSzPct val="100000"/>
              <a:buFont typeface="Arial" panose="020B0604020202020204" pitchFamily="34" charset="0"/>
              <a:buChar char="-"/>
            </a:pPr>
            <a:r>
              <a:rPr lang="en-US" sz="2994"/>
              <a:t>Jummah - take off Za’im hat, don’t talk shop, connect at personal level</a:t>
            </a:r>
          </a:p>
          <a:p>
            <a:pPr marL="457200" indent="-304665" algn="l">
              <a:spcBef>
                <a:spcPts val="0"/>
              </a:spcBef>
              <a:buSzPct val="100000"/>
              <a:buFont typeface="Arial" panose="020B0604020202020204" pitchFamily="34" charset="0"/>
              <a:buChar char="-"/>
            </a:pPr>
            <a:r>
              <a:rPr lang="en-US" sz="2994"/>
              <a:t>Recognize the outstanding workers by standing in their place</a:t>
            </a:r>
          </a:p>
          <a:p>
            <a:pPr marL="457200" algn="l">
              <a:spcBef>
                <a:spcPts val="1200"/>
              </a:spcBef>
              <a:spcAft>
                <a:spcPts val="1200"/>
              </a:spcAft>
            </a:pPr>
            <a:endParaRPr lang="en-US"/>
          </a:p>
        </p:txBody>
      </p:sp>
    </p:spTree>
    <p:extLst>
      <p:ext uri="{BB962C8B-B14F-4D97-AF65-F5344CB8AC3E}">
        <p14:creationId xmlns:p14="http://schemas.microsoft.com/office/powerpoint/2010/main" val="111044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53;p45">
            <a:extLst>
              <a:ext uri="{FF2B5EF4-FFF2-40B4-BE49-F238E27FC236}">
                <a16:creationId xmlns:a16="http://schemas.microsoft.com/office/drawing/2014/main" id="{D819D223-3AC6-B85E-753B-AAE9FBE61422}"/>
              </a:ext>
            </a:extLst>
          </p:cNvPr>
          <p:cNvSpPr txBox="1">
            <a:spLocks/>
          </p:cNvSpPr>
          <p:nvPr/>
        </p:nvSpPr>
        <p:spPr>
          <a:xfrm>
            <a:off x="543650" y="1253063"/>
            <a:ext cx="67485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dirty="0"/>
              <a:t>Gratitude Spaces</a:t>
            </a:r>
          </a:p>
        </p:txBody>
      </p:sp>
      <p:sp>
        <p:nvSpPr>
          <p:cNvPr id="3" name="Google Shape;254;p45">
            <a:extLst>
              <a:ext uri="{FF2B5EF4-FFF2-40B4-BE49-F238E27FC236}">
                <a16:creationId xmlns:a16="http://schemas.microsoft.com/office/drawing/2014/main" id="{F4C6A0DA-9C12-51AF-2163-BB7A08A75EE1}"/>
              </a:ext>
            </a:extLst>
          </p:cNvPr>
          <p:cNvSpPr txBox="1">
            <a:spLocks/>
          </p:cNvSpPr>
          <p:nvPr/>
        </p:nvSpPr>
        <p:spPr>
          <a:xfrm>
            <a:off x="950150" y="1920888"/>
            <a:ext cx="7578300" cy="3979800"/>
          </a:xfrm>
          <a:prstGeom prst="rect">
            <a:avLst/>
          </a:prstGeom>
        </p:spPr>
        <p:txBody>
          <a:bodyPr spcFirstLastPara="1" vert="horz" wrap="square" lIns="91425" tIns="91425" rIns="91425" bIns="91425" rtlCol="0" anchor="t" anchorCtr="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04665" algn="l">
              <a:spcBef>
                <a:spcPts val="0"/>
              </a:spcBef>
              <a:buSzPct val="100000"/>
              <a:buFont typeface="Arial" panose="020B0604020202020204" pitchFamily="34" charset="0"/>
              <a:buChar char="-"/>
            </a:pPr>
            <a:r>
              <a:rPr lang="en-US" sz="2994" dirty="0"/>
              <a:t>Gratitude to Allah</a:t>
            </a:r>
          </a:p>
          <a:p>
            <a:pPr marL="457200" indent="-304665" algn="l">
              <a:spcBef>
                <a:spcPts val="0"/>
              </a:spcBef>
              <a:buSzPct val="100000"/>
              <a:buFont typeface="Arial" panose="020B0604020202020204" pitchFamily="34" charset="0"/>
              <a:buChar char="-"/>
            </a:pPr>
            <a:r>
              <a:rPr lang="en-US" sz="2994" dirty="0"/>
              <a:t>Gratitude to </a:t>
            </a:r>
            <a:r>
              <a:rPr lang="en-US" sz="2994" dirty="0" err="1"/>
              <a:t>Hazrat</a:t>
            </a:r>
            <a:r>
              <a:rPr lang="en-US" sz="2994" dirty="0"/>
              <a:t> </a:t>
            </a:r>
            <a:r>
              <a:rPr lang="en-US" sz="2994" dirty="0" err="1"/>
              <a:t>Khalifatul</a:t>
            </a:r>
            <a:r>
              <a:rPr lang="en-US" sz="2994" dirty="0"/>
              <a:t> Masih</a:t>
            </a:r>
          </a:p>
          <a:p>
            <a:pPr marL="457200" indent="-304665" algn="l">
              <a:spcBef>
                <a:spcPts val="0"/>
              </a:spcBef>
              <a:buSzPct val="100000"/>
              <a:buFont typeface="Arial" panose="020B0604020202020204" pitchFamily="34" charset="0"/>
              <a:buChar char="-"/>
            </a:pPr>
            <a:r>
              <a:rPr lang="en-US" sz="2994" dirty="0"/>
              <a:t>Gratitude to </a:t>
            </a:r>
            <a:r>
              <a:rPr lang="en-US" sz="2994" dirty="0" err="1"/>
              <a:t>Jama’at</a:t>
            </a:r>
            <a:r>
              <a:rPr lang="en-US" sz="2994" dirty="0"/>
              <a:t> </a:t>
            </a:r>
          </a:p>
          <a:p>
            <a:pPr marL="457200" indent="-304665" algn="l">
              <a:spcBef>
                <a:spcPts val="0"/>
              </a:spcBef>
              <a:buSzPct val="100000"/>
              <a:buFont typeface="Arial" panose="020B0604020202020204" pitchFamily="34" charset="0"/>
              <a:buChar char="-"/>
            </a:pPr>
            <a:r>
              <a:rPr lang="en-US" sz="2994" dirty="0"/>
              <a:t>Gratitude to your elders</a:t>
            </a:r>
          </a:p>
          <a:p>
            <a:pPr marL="457200" indent="-304665" algn="l">
              <a:spcBef>
                <a:spcPts val="0"/>
              </a:spcBef>
              <a:buSzPct val="100000"/>
              <a:buFont typeface="Arial" panose="020B0604020202020204" pitchFamily="34" charset="0"/>
              <a:buChar char="-"/>
            </a:pPr>
            <a:r>
              <a:rPr lang="en-US" sz="2994" dirty="0"/>
              <a:t>Gratitude to your co-workers</a:t>
            </a:r>
          </a:p>
          <a:p>
            <a:pPr marL="457200" indent="-304665" algn="l">
              <a:spcBef>
                <a:spcPts val="0"/>
              </a:spcBef>
              <a:buSzPct val="100000"/>
              <a:buFont typeface="Arial" panose="020B0604020202020204" pitchFamily="34" charset="0"/>
              <a:buChar char="-"/>
            </a:pPr>
            <a:r>
              <a:rPr lang="en-US" sz="2994" dirty="0"/>
              <a:t>Gratitude to your parents</a:t>
            </a:r>
          </a:p>
          <a:p>
            <a:pPr marL="457200" indent="-304665" algn="l">
              <a:spcBef>
                <a:spcPts val="0"/>
              </a:spcBef>
              <a:buSzPct val="100000"/>
              <a:buFont typeface="Arial" panose="020B0604020202020204" pitchFamily="34" charset="0"/>
              <a:buChar char="-"/>
            </a:pPr>
            <a:r>
              <a:rPr lang="en-US" sz="2994" dirty="0"/>
              <a:t>Gratitude to your spouse</a:t>
            </a:r>
          </a:p>
          <a:p>
            <a:pPr marL="457200" indent="-304665" algn="l">
              <a:spcBef>
                <a:spcPts val="0"/>
              </a:spcBef>
              <a:buSzPct val="100000"/>
              <a:buFont typeface="Arial" panose="020B0604020202020204" pitchFamily="34" charset="0"/>
              <a:buChar char="-"/>
            </a:pPr>
            <a:r>
              <a:rPr lang="en-US" sz="2994" dirty="0"/>
              <a:t>Gratitude to your children</a:t>
            </a:r>
          </a:p>
          <a:p>
            <a:pPr marL="457200" indent="-304665" algn="l">
              <a:spcBef>
                <a:spcPts val="0"/>
              </a:spcBef>
              <a:buSzPct val="100000"/>
              <a:buFont typeface="Arial" panose="020B0604020202020204" pitchFamily="34" charset="0"/>
              <a:buChar char="-"/>
            </a:pPr>
            <a:r>
              <a:rPr lang="en-US" sz="2994" dirty="0"/>
              <a:t>Gratitude to your relatives</a:t>
            </a:r>
          </a:p>
          <a:p>
            <a:pPr marL="457200" indent="-304665" algn="l">
              <a:spcBef>
                <a:spcPts val="0"/>
              </a:spcBef>
              <a:buSzPct val="100000"/>
              <a:buFont typeface="Arial" panose="020B0604020202020204" pitchFamily="34" charset="0"/>
              <a:buChar char="-"/>
            </a:pPr>
            <a:r>
              <a:rPr lang="en-US" sz="2994" dirty="0"/>
              <a:t>Gratitude to your friends</a:t>
            </a:r>
          </a:p>
          <a:p>
            <a:pPr marL="457200" indent="-304665" algn="l">
              <a:spcBef>
                <a:spcPts val="0"/>
              </a:spcBef>
              <a:buSzPct val="100000"/>
              <a:buFont typeface="Arial" panose="020B0604020202020204" pitchFamily="34" charset="0"/>
              <a:buChar char="-"/>
            </a:pPr>
            <a:r>
              <a:rPr lang="en-US" sz="2994" dirty="0"/>
              <a:t>Gratitude to strangers</a:t>
            </a:r>
          </a:p>
          <a:p>
            <a:pPr marL="457200" algn="l">
              <a:spcBef>
                <a:spcPts val="1200"/>
              </a:spcBef>
              <a:spcAft>
                <a:spcPts val="1200"/>
              </a:spcAft>
            </a:pPr>
            <a:endParaRPr lang="en-US" dirty="0"/>
          </a:p>
        </p:txBody>
      </p:sp>
    </p:spTree>
    <p:extLst>
      <p:ext uri="{BB962C8B-B14F-4D97-AF65-F5344CB8AC3E}">
        <p14:creationId xmlns:p14="http://schemas.microsoft.com/office/powerpoint/2010/main" val="2395292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82;p50">
            <a:extLst>
              <a:ext uri="{FF2B5EF4-FFF2-40B4-BE49-F238E27FC236}">
                <a16:creationId xmlns:a16="http://schemas.microsoft.com/office/drawing/2014/main" id="{299B7A25-A9B2-AE00-DC51-73650AF44B44}"/>
              </a:ext>
            </a:extLst>
          </p:cNvPr>
          <p:cNvSpPr txBox="1">
            <a:spLocks/>
          </p:cNvSpPr>
          <p:nvPr/>
        </p:nvSpPr>
        <p:spPr>
          <a:xfrm>
            <a:off x="623400" y="2388124"/>
            <a:ext cx="8520600" cy="2412475"/>
          </a:xfrm>
          <a:prstGeom prst="rect">
            <a:avLst/>
          </a:prstGeom>
        </p:spPr>
        <p:txBody>
          <a:bodyPr spcFirstLastPara="1" vert="horz" wrap="square" lIns="91425" tIns="91425" rIns="91425" bIns="91425" rtlCol="0" anchor="t" anchorCtr="0">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9600" dirty="0"/>
              <a:t>Exercise:  What are ways you can exhibit gratitude to your spouse/children?</a:t>
            </a:r>
          </a:p>
          <a:p>
            <a:pPr algn="l">
              <a:spcBef>
                <a:spcPts val="0"/>
              </a:spcBef>
            </a:pPr>
            <a:endParaRPr lang="en-US" dirty="0"/>
          </a:p>
          <a:p>
            <a:pPr algn="l">
              <a:spcBef>
                <a:spcPts val="0"/>
              </a:spcBef>
            </a:pPr>
            <a:endParaRPr lang="en-US" dirty="0"/>
          </a:p>
        </p:txBody>
      </p:sp>
    </p:spTree>
    <p:extLst>
      <p:ext uri="{BB962C8B-B14F-4D97-AF65-F5344CB8AC3E}">
        <p14:creationId xmlns:p14="http://schemas.microsoft.com/office/powerpoint/2010/main" val="478393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87;p51">
            <a:extLst>
              <a:ext uri="{FF2B5EF4-FFF2-40B4-BE49-F238E27FC236}">
                <a16:creationId xmlns:a16="http://schemas.microsoft.com/office/drawing/2014/main" id="{E8C6ACA7-C8F5-821F-7D02-7A2171C9268D}"/>
              </a:ext>
            </a:extLst>
          </p:cNvPr>
          <p:cNvSpPr txBox="1">
            <a:spLocks/>
          </p:cNvSpPr>
          <p:nvPr/>
        </p:nvSpPr>
        <p:spPr>
          <a:xfrm>
            <a:off x="311700" y="1287996"/>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dirty="0"/>
              <a:t>Exercise:  How to display gratitude at home</a:t>
            </a:r>
          </a:p>
        </p:txBody>
      </p:sp>
      <p:sp>
        <p:nvSpPr>
          <p:cNvPr id="3" name="Google Shape;288;p51">
            <a:extLst>
              <a:ext uri="{FF2B5EF4-FFF2-40B4-BE49-F238E27FC236}">
                <a16:creationId xmlns:a16="http://schemas.microsoft.com/office/drawing/2014/main" id="{2194D79D-44CA-2D39-BBFE-7200C395BE30}"/>
              </a:ext>
            </a:extLst>
          </p:cNvPr>
          <p:cNvSpPr txBox="1">
            <a:spLocks/>
          </p:cNvSpPr>
          <p:nvPr/>
        </p:nvSpPr>
        <p:spPr>
          <a:xfrm>
            <a:off x="311700" y="1961896"/>
            <a:ext cx="8520600" cy="3416400"/>
          </a:xfrm>
          <a:prstGeom prst="rect">
            <a:avLst/>
          </a:prstGeom>
        </p:spPr>
        <p:txBody>
          <a:bodyPr spcFirstLastPara="1" vert="horz" wrap="square" lIns="91425" tIns="91425" rIns="91425" bIns="91425"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42900" algn="l">
              <a:spcBef>
                <a:spcPts val="0"/>
              </a:spcBef>
              <a:buSzPts val="1800"/>
              <a:buFont typeface="Arial" panose="020B0604020202020204" pitchFamily="34" charset="0"/>
              <a:buChar char="-"/>
            </a:pPr>
            <a:r>
              <a:rPr lang="en-US" dirty="0"/>
              <a:t>Holy Prophet (</a:t>
            </a:r>
            <a:r>
              <a:rPr lang="en-US" dirty="0" err="1"/>
              <a:t>sa</a:t>
            </a:r>
            <a:r>
              <a:rPr lang="en-US" dirty="0"/>
              <a:t>) gratitude towards </a:t>
            </a:r>
            <a:r>
              <a:rPr lang="en-US" dirty="0" err="1"/>
              <a:t>Hazrat</a:t>
            </a:r>
            <a:r>
              <a:rPr lang="en-US" dirty="0"/>
              <a:t> Khadija (</a:t>
            </a:r>
            <a:r>
              <a:rPr lang="en-US" dirty="0" err="1"/>
              <a:t>ra</a:t>
            </a:r>
            <a:r>
              <a:rPr lang="en-US" dirty="0"/>
              <a:t>)</a:t>
            </a:r>
          </a:p>
          <a:p>
            <a:pPr marL="457200" indent="-342900" algn="l">
              <a:spcBef>
                <a:spcPts val="0"/>
              </a:spcBef>
              <a:buSzPts val="1800"/>
              <a:buFont typeface="Arial" panose="020B0604020202020204" pitchFamily="34" charset="0"/>
              <a:buChar char="-"/>
            </a:pPr>
            <a:r>
              <a:rPr lang="en-US" dirty="0"/>
              <a:t>The Promised Messiah (as)’s gratitude towards his wife</a:t>
            </a:r>
          </a:p>
          <a:p>
            <a:pPr marL="914400" lvl="1" indent="-317500" algn="l">
              <a:spcBef>
                <a:spcPts val="0"/>
              </a:spcBef>
              <a:buSzPts val="1400"/>
              <a:buFont typeface="Arial" panose="020B0604020202020204" pitchFamily="34" charset="0"/>
              <a:buChar char="-"/>
            </a:pPr>
            <a:r>
              <a:rPr lang="en-US" dirty="0"/>
              <a:t>The lights</a:t>
            </a:r>
          </a:p>
          <a:p>
            <a:pPr marL="457200" indent="-342900" algn="l">
              <a:spcBef>
                <a:spcPts val="0"/>
              </a:spcBef>
              <a:buSzPts val="1800"/>
              <a:buFont typeface="Arial" panose="020B0604020202020204" pitchFamily="34" charset="0"/>
              <a:buChar char="-"/>
            </a:pPr>
            <a:r>
              <a:rPr lang="en-US" dirty="0"/>
              <a:t>“The emotional bank account”</a:t>
            </a:r>
          </a:p>
          <a:p>
            <a:pPr marL="914400" lvl="1" indent="-317500" algn="l">
              <a:spcBef>
                <a:spcPts val="0"/>
              </a:spcBef>
              <a:buSzPts val="1400"/>
              <a:buFont typeface="Arial" panose="020B0604020202020204" pitchFamily="34" charset="0"/>
              <a:buChar char="-"/>
            </a:pPr>
            <a:r>
              <a:rPr lang="en-US" dirty="0"/>
              <a:t>Giving gratitude out loud (so children hear it)</a:t>
            </a:r>
          </a:p>
          <a:p>
            <a:pPr marL="914400" lvl="1" indent="-317500" algn="l">
              <a:spcBef>
                <a:spcPts val="0"/>
              </a:spcBef>
              <a:buSzPts val="1400"/>
              <a:buFont typeface="Arial" panose="020B0604020202020204" pitchFamily="34" charset="0"/>
              <a:buChar char="-"/>
            </a:pPr>
            <a:r>
              <a:rPr lang="en-US" dirty="0"/>
              <a:t>Thoughtful cards, notes or letters</a:t>
            </a:r>
          </a:p>
          <a:p>
            <a:pPr marL="914400" lvl="1" indent="-317500" algn="l">
              <a:spcBef>
                <a:spcPts val="0"/>
              </a:spcBef>
              <a:buSzPts val="1400"/>
              <a:buFont typeface="Arial" panose="020B0604020202020204" pitchFamily="34" charset="0"/>
              <a:buChar char="-"/>
            </a:pPr>
            <a:r>
              <a:rPr lang="en-US" dirty="0"/>
              <a:t>Giving your spouse a break</a:t>
            </a:r>
          </a:p>
          <a:p>
            <a:pPr marL="914400" lvl="1" indent="-317500" algn="l">
              <a:spcBef>
                <a:spcPts val="0"/>
              </a:spcBef>
              <a:buSzPts val="1400"/>
              <a:buFont typeface="Arial" panose="020B0604020202020204" pitchFamily="34" charset="0"/>
              <a:buChar char="-"/>
            </a:pPr>
            <a:r>
              <a:rPr lang="en-US" dirty="0"/>
              <a:t>Cook a special dinner</a:t>
            </a:r>
          </a:p>
          <a:p>
            <a:pPr marL="914400" lvl="1" indent="-317500" algn="l">
              <a:spcBef>
                <a:spcPts val="0"/>
              </a:spcBef>
              <a:buSzPts val="1400"/>
              <a:buFont typeface="Arial" panose="020B0604020202020204" pitchFamily="34" charset="0"/>
              <a:buChar char="-"/>
            </a:pPr>
            <a:r>
              <a:rPr lang="en-US" dirty="0"/>
              <a:t>Let others know what your spouse does for you</a:t>
            </a:r>
          </a:p>
          <a:p>
            <a:pPr marL="914400" lvl="1" indent="-317500" algn="l">
              <a:spcBef>
                <a:spcPts val="0"/>
              </a:spcBef>
              <a:buSzPts val="1400"/>
              <a:buFont typeface="Arial" panose="020B0604020202020204" pitchFamily="34" charset="0"/>
              <a:buChar char="-"/>
            </a:pPr>
            <a:r>
              <a:rPr lang="en-US" dirty="0"/>
              <a:t>Show gratitude to your spouse when they are not there</a:t>
            </a:r>
          </a:p>
          <a:p>
            <a:pPr marL="914400" algn="l">
              <a:spcBef>
                <a:spcPts val="1200"/>
              </a:spcBef>
              <a:spcAft>
                <a:spcPts val="1200"/>
              </a:spcAft>
            </a:pPr>
            <a:endParaRPr lang="en-US" dirty="0"/>
          </a:p>
        </p:txBody>
      </p:sp>
    </p:spTree>
    <p:extLst>
      <p:ext uri="{BB962C8B-B14F-4D97-AF65-F5344CB8AC3E}">
        <p14:creationId xmlns:p14="http://schemas.microsoft.com/office/powerpoint/2010/main" val="1244833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293;p52">
            <a:extLst>
              <a:ext uri="{FF2B5EF4-FFF2-40B4-BE49-F238E27FC236}">
                <a16:creationId xmlns:a16="http://schemas.microsoft.com/office/drawing/2014/main" id="{CD1759E0-FC6D-87EC-8B17-3153869EAB8D}"/>
              </a:ext>
            </a:extLst>
          </p:cNvPr>
          <p:cNvSpPr txBox="1">
            <a:spLocks/>
          </p:cNvSpPr>
          <p:nvPr/>
        </p:nvSpPr>
        <p:spPr>
          <a:xfrm>
            <a:off x="468862" y="155945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Group Exercise: Conflict Resolution</a:t>
            </a:r>
            <a:endParaRPr lang="en-US" dirty="0"/>
          </a:p>
        </p:txBody>
      </p:sp>
      <p:sp>
        <p:nvSpPr>
          <p:cNvPr id="3" name="Google Shape;294;p52">
            <a:extLst>
              <a:ext uri="{FF2B5EF4-FFF2-40B4-BE49-F238E27FC236}">
                <a16:creationId xmlns:a16="http://schemas.microsoft.com/office/drawing/2014/main" id="{4770FB6E-840B-792B-7AE5-C204302DF35D}"/>
              </a:ext>
            </a:extLst>
          </p:cNvPr>
          <p:cNvSpPr txBox="1">
            <a:spLocks/>
          </p:cNvSpPr>
          <p:nvPr/>
        </p:nvSpPr>
        <p:spPr>
          <a:xfrm>
            <a:off x="468862" y="2266900"/>
            <a:ext cx="8520600" cy="1846800"/>
          </a:xfrm>
          <a:prstGeom prst="rect">
            <a:avLst/>
          </a:prstGeom>
        </p:spPr>
        <p:txBody>
          <a:bodyPr spcFirstLastPara="1" vert="horz" wrap="square" lIns="91425" tIns="91425" rIns="91425" bIns="91425" rtlCol="0" anchor="t" anchorCtr="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dirty="0"/>
              <a:t>You are the </a:t>
            </a:r>
            <a:r>
              <a:rPr lang="en-US" dirty="0" err="1"/>
              <a:t>Za’im</a:t>
            </a:r>
            <a:r>
              <a:rPr lang="en-US" dirty="0"/>
              <a:t> and conducting an Ansar </a:t>
            </a:r>
            <a:r>
              <a:rPr lang="en-US" dirty="0" err="1"/>
              <a:t>amila</a:t>
            </a:r>
            <a:r>
              <a:rPr lang="en-US" dirty="0"/>
              <a:t> meeting.  The topic of </a:t>
            </a:r>
            <a:r>
              <a:rPr lang="en-US" dirty="0" err="1"/>
              <a:t>Tabligh</a:t>
            </a:r>
            <a:r>
              <a:rPr lang="en-US" dirty="0"/>
              <a:t> comes up and one </a:t>
            </a:r>
            <a:r>
              <a:rPr lang="en-US" dirty="0" err="1"/>
              <a:t>amila</a:t>
            </a:r>
            <a:r>
              <a:rPr lang="en-US" dirty="0"/>
              <a:t> member, afterwards, emails to you his complaint that you are bypassing the national plan and doing things which deviate from this.  You reply that you are exploring new ideas and the </a:t>
            </a:r>
            <a:r>
              <a:rPr lang="en-US" dirty="0" err="1"/>
              <a:t>amila</a:t>
            </a:r>
            <a:r>
              <a:rPr lang="en-US" dirty="0"/>
              <a:t> meeting was the forum to bring up these counterpoints.  He then responds by saying you always ignore his input anyways.</a:t>
            </a:r>
          </a:p>
        </p:txBody>
      </p:sp>
      <p:sp>
        <p:nvSpPr>
          <p:cNvPr id="4" name="Google Shape;295;p52">
            <a:extLst>
              <a:ext uri="{FF2B5EF4-FFF2-40B4-BE49-F238E27FC236}">
                <a16:creationId xmlns:a16="http://schemas.microsoft.com/office/drawing/2014/main" id="{5189F139-8CC5-005D-1853-23FC42C275B3}"/>
              </a:ext>
            </a:extLst>
          </p:cNvPr>
          <p:cNvSpPr txBox="1"/>
          <p:nvPr/>
        </p:nvSpPr>
        <p:spPr>
          <a:xfrm>
            <a:off x="657037" y="4175250"/>
            <a:ext cx="44298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How would you handle this?</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92367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300;p53">
            <a:extLst>
              <a:ext uri="{FF2B5EF4-FFF2-40B4-BE49-F238E27FC236}">
                <a16:creationId xmlns:a16="http://schemas.microsoft.com/office/drawing/2014/main" id="{F7040F09-82B4-84DB-2C01-C4F8228CEF3C}"/>
              </a:ext>
            </a:extLst>
          </p:cNvPr>
          <p:cNvSpPr txBox="1">
            <a:spLocks/>
          </p:cNvSpPr>
          <p:nvPr/>
        </p:nvSpPr>
        <p:spPr>
          <a:xfrm>
            <a:off x="311700" y="1459437"/>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Handling conflict with a fellow office holder</a:t>
            </a:r>
            <a:endParaRPr lang="en-US" dirty="0"/>
          </a:p>
        </p:txBody>
      </p:sp>
      <p:sp>
        <p:nvSpPr>
          <p:cNvPr id="3" name="Google Shape;301;p53">
            <a:extLst>
              <a:ext uri="{FF2B5EF4-FFF2-40B4-BE49-F238E27FC236}">
                <a16:creationId xmlns:a16="http://schemas.microsoft.com/office/drawing/2014/main" id="{A05EFA63-63EC-D7FB-85A5-8AA4040F3034}"/>
              </a:ext>
            </a:extLst>
          </p:cNvPr>
          <p:cNvSpPr txBox="1">
            <a:spLocks/>
          </p:cNvSpPr>
          <p:nvPr/>
        </p:nvSpPr>
        <p:spPr>
          <a:xfrm>
            <a:off x="311700" y="2166887"/>
            <a:ext cx="8520600" cy="3416400"/>
          </a:xfrm>
          <a:prstGeom prst="rect">
            <a:avLst/>
          </a:prstGeom>
        </p:spPr>
        <p:txBody>
          <a:bodyPr spcFirstLastPara="1" vert="horz" wrap="square" lIns="91425" tIns="91425" rIns="91425" bIns="91425" rtlCol="0" anchor="t" anchorCtr="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25755" algn="l">
              <a:spcBef>
                <a:spcPts val="0"/>
              </a:spcBef>
              <a:buSzPct val="100000"/>
              <a:buFont typeface="Arial" panose="020B0604020202020204" pitchFamily="34" charset="0"/>
              <a:buChar char="-"/>
            </a:pPr>
            <a:r>
              <a:rPr lang="en-US" dirty="0"/>
              <a:t>Holy Prophet (</a:t>
            </a:r>
            <a:r>
              <a:rPr lang="en-US" dirty="0" err="1"/>
              <a:t>sa</a:t>
            </a:r>
            <a:r>
              <a:rPr lang="en-US" dirty="0"/>
              <a:t>): “Hearsay is not like seeing”</a:t>
            </a:r>
          </a:p>
          <a:p>
            <a:pPr marL="457200" indent="-325755" algn="l">
              <a:spcBef>
                <a:spcPts val="0"/>
              </a:spcBef>
              <a:buSzPct val="100000"/>
              <a:buFont typeface="Arial" panose="020B0604020202020204" pitchFamily="34" charset="0"/>
              <a:buChar char="-"/>
            </a:pPr>
            <a:r>
              <a:rPr lang="en-US" dirty="0"/>
              <a:t>In person discussion always better</a:t>
            </a:r>
          </a:p>
          <a:p>
            <a:pPr marL="457200" indent="-325755" algn="l">
              <a:spcBef>
                <a:spcPts val="0"/>
              </a:spcBef>
              <a:buSzPct val="100000"/>
              <a:buFont typeface="Arial" panose="020B0604020202020204" pitchFamily="34" charset="0"/>
              <a:buChar char="-"/>
            </a:pPr>
            <a:r>
              <a:rPr lang="en-US" dirty="0"/>
              <a:t>If legitimate complaint to go on record, cc the person involved</a:t>
            </a:r>
          </a:p>
          <a:p>
            <a:pPr marL="457200" indent="-325755" algn="l">
              <a:spcBef>
                <a:spcPts val="0"/>
              </a:spcBef>
              <a:buSzPct val="100000"/>
              <a:buFont typeface="Arial" panose="020B0604020202020204" pitchFamily="34" charset="0"/>
              <a:buChar char="-"/>
            </a:pPr>
            <a:r>
              <a:rPr lang="en-US" dirty="0"/>
              <a:t>Keep emails to no more than three lines</a:t>
            </a:r>
          </a:p>
          <a:p>
            <a:pPr marL="457200" indent="-325755" algn="l">
              <a:spcBef>
                <a:spcPts val="0"/>
              </a:spcBef>
              <a:buSzPct val="100000"/>
              <a:buFont typeface="Arial" panose="020B0604020202020204" pitchFamily="34" charset="0"/>
              <a:buChar char="-"/>
            </a:pPr>
            <a:r>
              <a:rPr lang="en-US" dirty="0"/>
              <a:t>Avoid prolonged email volleys</a:t>
            </a:r>
          </a:p>
          <a:p>
            <a:pPr marL="457200" indent="-325755" algn="l">
              <a:spcBef>
                <a:spcPts val="0"/>
              </a:spcBef>
              <a:buSzPct val="100000"/>
              <a:buFont typeface="Arial" panose="020B0604020202020204" pitchFamily="34" charset="0"/>
              <a:buChar char="-"/>
            </a:pPr>
            <a:r>
              <a:rPr lang="en-US" dirty="0"/>
              <a:t>Don’t be hasty, give it 24 hours if it’s not time sensitive</a:t>
            </a:r>
          </a:p>
          <a:p>
            <a:pPr marL="457200" indent="-325755" algn="l">
              <a:spcBef>
                <a:spcPts val="0"/>
              </a:spcBef>
              <a:buSzPct val="100000"/>
              <a:buFont typeface="Arial" panose="020B0604020202020204" pitchFamily="34" charset="0"/>
              <a:buChar char="-"/>
            </a:pPr>
            <a:r>
              <a:rPr lang="en-US" dirty="0"/>
              <a:t>Reflect, pray, reflect, </a:t>
            </a:r>
            <a:r>
              <a:rPr lang="en-US" dirty="0" err="1"/>
              <a:t>istighfar</a:t>
            </a:r>
            <a:r>
              <a:rPr lang="en-US" dirty="0"/>
              <a:t>, reflect, pray</a:t>
            </a:r>
          </a:p>
          <a:p>
            <a:pPr marL="457200" indent="-325755" algn="l">
              <a:spcBef>
                <a:spcPts val="0"/>
              </a:spcBef>
              <a:buSzPct val="100000"/>
              <a:buFont typeface="Arial" panose="020B0604020202020204" pitchFamily="34" charset="0"/>
              <a:buChar char="-"/>
            </a:pPr>
            <a:r>
              <a:rPr lang="en-US" dirty="0"/>
              <a:t>Promised Messiah (as): Consider yourself lower than everyone else</a:t>
            </a:r>
          </a:p>
          <a:p>
            <a:pPr marL="457200" indent="-325755" algn="l">
              <a:spcBef>
                <a:spcPts val="0"/>
              </a:spcBef>
              <a:buSzPct val="100000"/>
              <a:buFont typeface="Arial" panose="020B0604020202020204" pitchFamily="34" charset="0"/>
              <a:buChar char="-"/>
            </a:pPr>
            <a:r>
              <a:rPr lang="en-US" dirty="0"/>
              <a:t>Huzoor: Humble yourself even more. If the other is not satisfied with your effort, then you should humble yourself a step further. Humble yourself to the extent that the other feels embarrassed and thus, softens his sentiments for you.</a:t>
            </a:r>
          </a:p>
          <a:p>
            <a:pPr marL="457200" indent="-325755" algn="l">
              <a:spcBef>
                <a:spcPts val="0"/>
              </a:spcBef>
              <a:buSzPct val="100000"/>
              <a:buFont typeface="Arial" panose="020B0604020202020204" pitchFamily="34" charset="0"/>
              <a:buChar char="-"/>
            </a:pPr>
            <a:endParaRPr lang="en-US" dirty="0"/>
          </a:p>
          <a:p>
            <a:pPr marL="457200" algn="l">
              <a:spcBef>
                <a:spcPts val="1200"/>
              </a:spcBef>
              <a:spcAft>
                <a:spcPts val="1200"/>
              </a:spcAft>
            </a:pPr>
            <a:r>
              <a:rPr lang="en-US" b="1" i="1" dirty="0">
                <a:solidFill>
                  <a:srgbClr val="0000FF"/>
                </a:solidFill>
              </a:rPr>
              <a:t>“Where Stars Descend - Chapter 4: Subduing ego” - Al Hakam, July 31, 2020</a:t>
            </a:r>
          </a:p>
        </p:txBody>
      </p:sp>
    </p:spTree>
    <p:extLst>
      <p:ext uri="{BB962C8B-B14F-4D97-AF65-F5344CB8AC3E}">
        <p14:creationId xmlns:p14="http://schemas.microsoft.com/office/powerpoint/2010/main" val="287974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306;p54">
            <a:extLst>
              <a:ext uri="{FF2B5EF4-FFF2-40B4-BE49-F238E27FC236}">
                <a16:creationId xmlns:a16="http://schemas.microsoft.com/office/drawing/2014/main" id="{E2254D09-E6EB-2B47-4D90-87E0C2867ECB}"/>
              </a:ext>
            </a:extLst>
          </p:cNvPr>
          <p:cNvSpPr txBox="1">
            <a:spLocks/>
          </p:cNvSpPr>
          <p:nvPr/>
        </p:nvSpPr>
        <p:spPr>
          <a:xfrm>
            <a:off x="311700" y="1973788"/>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Group Exercise: Giving Feedback</a:t>
            </a:r>
            <a:endParaRPr lang="en-US" dirty="0"/>
          </a:p>
        </p:txBody>
      </p:sp>
      <p:sp>
        <p:nvSpPr>
          <p:cNvPr id="3" name="Google Shape;307;p54">
            <a:extLst>
              <a:ext uri="{FF2B5EF4-FFF2-40B4-BE49-F238E27FC236}">
                <a16:creationId xmlns:a16="http://schemas.microsoft.com/office/drawing/2014/main" id="{5747524E-A954-69FA-EAE9-FC81AC60492A}"/>
              </a:ext>
            </a:extLst>
          </p:cNvPr>
          <p:cNvSpPr txBox="1">
            <a:spLocks/>
          </p:cNvSpPr>
          <p:nvPr/>
        </p:nvSpPr>
        <p:spPr>
          <a:xfrm>
            <a:off x="311700" y="2681238"/>
            <a:ext cx="8520600" cy="2462100"/>
          </a:xfrm>
          <a:prstGeom prst="rect">
            <a:avLst/>
          </a:prstGeom>
        </p:spPr>
        <p:txBody>
          <a:bodyPr spcFirstLastPara="1" vert="horz" wrap="square" lIns="91425" tIns="91425" rIns="91425" bIns="91425" rtlCol="0" anchor="t" anchorCtr="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pPr>
            <a:r>
              <a:rPr lang="en-US"/>
              <a:t>You, as local Za’im, have assigned your Muntazim Tabligh to organize a flyer distribution event involving local Ansar.  He has arranged such campaigns in the past so you give him full jurisdiction to manage it. In all, 200 flyers are distributed by six Ansar (the target was participation of 20 Ansar and 1000 flyers).  Two Ansar came late.  Some expressed frustration that they didn’t hear about the event until the last minute.  One individual did reach out to the local mosque the following week to inquire about Islam after reading the flyer given during that event.  You were out of town so could not attend. Describe how you would provide feedback to your Muntazim.</a:t>
            </a:r>
          </a:p>
        </p:txBody>
      </p:sp>
    </p:spTree>
    <p:extLst>
      <p:ext uri="{BB962C8B-B14F-4D97-AF65-F5344CB8AC3E}">
        <p14:creationId xmlns:p14="http://schemas.microsoft.com/office/powerpoint/2010/main" val="2010570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312;p55">
            <a:extLst>
              <a:ext uri="{FF2B5EF4-FFF2-40B4-BE49-F238E27FC236}">
                <a16:creationId xmlns:a16="http://schemas.microsoft.com/office/drawing/2014/main" id="{86C0B669-C6FA-04BE-D5FF-3BEAA3F5B2F2}"/>
              </a:ext>
            </a:extLst>
          </p:cNvPr>
          <p:cNvSpPr txBox="1">
            <a:spLocks/>
          </p:cNvSpPr>
          <p:nvPr/>
        </p:nvSpPr>
        <p:spPr>
          <a:xfrm>
            <a:off x="311700" y="155945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The Feedback Fallacy </a:t>
            </a:r>
            <a:endParaRPr lang="en-US" dirty="0"/>
          </a:p>
        </p:txBody>
      </p:sp>
      <p:sp>
        <p:nvSpPr>
          <p:cNvPr id="3" name="Google Shape;313;p55">
            <a:extLst>
              <a:ext uri="{FF2B5EF4-FFF2-40B4-BE49-F238E27FC236}">
                <a16:creationId xmlns:a16="http://schemas.microsoft.com/office/drawing/2014/main" id="{C3368CA0-3877-B7A2-9A18-032545083D3B}"/>
              </a:ext>
            </a:extLst>
          </p:cNvPr>
          <p:cNvSpPr txBox="1">
            <a:spLocks/>
          </p:cNvSpPr>
          <p:nvPr/>
        </p:nvSpPr>
        <p:spPr>
          <a:xfrm>
            <a:off x="311700" y="2266900"/>
            <a:ext cx="8520600" cy="3416400"/>
          </a:xfrm>
          <a:prstGeom prst="rect">
            <a:avLst/>
          </a:prstGeom>
        </p:spPr>
        <p:txBody>
          <a:bodyPr spcFirstLastPara="1" vert="horz" wrap="square" lIns="91425" tIns="91425" rIns="91425" bIns="91425" rtlCol="0" anchor="t" anchorCtr="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500" i="1"/>
              <a:t>Reference: Marcus Buckingham (ADP Institute)</a:t>
            </a:r>
          </a:p>
          <a:p>
            <a:pPr algn="l">
              <a:spcBef>
                <a:spcPts val="1200"/>
              </a:spcBef>
            </a:pPr>
            <a:r>
              <a:rPr lang="en-US"/>
              <a:t>Three fallacies in giving feedback:</a:t>
            </a:r>
          </a:p>
          <a:p>
            <a:pPr marL="457200" indent="-342900" algn="l">
              <a:spcBef>
                <a:spcPts val="1200"/>
              </a:spcBef>
              <a:buSzPts val="1800"/>
              <a:buFont typeface="Arial" panose="020B0604020202020204" pitchFamily="34" charset="0"/>
              <a:buAutoNum type="arabicPeriod"/>
            </a:pPr>
            <a:r>
              <a:rPr lang="en-US"/>
              <a:t>You own the truth about others</a:t>
            </a:r>
          </a:p>
          <a:p>
            <a:pPr marL="457200" indent="-342900" algn="l">
              <a:spcBef>
                <a:spcPts val="0"/>
              </a:spcBef>
              <a:buSzPts val="1800"/>
              <a:buFont typeface="Arial" panose="020B0604020202020204" pitchFamily="34" charset="0"/>
              <a:buAutoNum type="arabicPeriod"/>
            </a:pPr>
            <a:r>
              <a:rPr lang="en-US"/>
              <a:t>Learning is information transfer</a:t>
            </a:r>
          </a:p>
          <a:p>
            <a:pPr marL="457200" indent="-342900" algn="l">
              <a:spcBef>
                <a:spcPts val="0"/>
              </a:spcBef>
              <a:buSzPts val="1800"/>
              <a:buFont typeface="Arial" panose="020B0604020202020204" pitchFamily="34" charset="0"/>
              <a:buAutoNum type="arabicPeriod"/>
            </a:pPr>
            <a:r>
              <a:rPr lang="en-US"/>
              <a:t>Excellence can be defined in advance</a:t>
            </a:r>
          </a:p>
          <a:p>
            <a:pPr algn="l">
              <a:spcBef>
                <a:spcPts val="1200"/>
              </a:spcBef>
            </a:pPr>
            <a:r>
              <a:rPr lang="en-US"/>
              <a:t>Three truths in giving feedback:</a:t>
            </a:r>
          </a:p>
          <a:p>
            <a:pPr marL="457200" indent="-342900" algn="l">
              <a:spcBef>
                <a:spcPts val="1200"/>
              </a:spcBef>
              <a:buSzPts val="1800"/>
              <a:buFont typeface="Arial" panose="020B0604020202020204" pitchFamily="34" charset="0"/>
              <a:buAutoNum type="arabicPeriod"/>
            </a:pPr>
            <a:r>
              <a:rPr lang="en-US"/>
              <a:t>You own your own reaction - share it</a:t>
            </a:r>
          </a:p>
          <a:p>
            <a:pPr marL="457200" indent="-342900" algn="l">
              <a:spcBef>
                <a:spcPts val="0"/>
              </a:spcBef>
              <a:buSzPts val="1800"/>
              <a:buFont typeface="Arial" panose="020B0604020202020204" pitchFamily="34" charset="0"/>
              <a:buAutoNum type="arabicPeriod"/>
            </a:pPr>
            <a:r>
              <a:rPr lang="en-US"/>
              <a:t>Learning is insight</a:t>
            </a:r>
          </a:p>
          <a:p>
            <a:pPr marL="457200" indent="-342900" algn="l">
              <a:spcBef>
                <a:spcPts val="0"/>
              </a:spcBef>
              <a:buSzPts val="1800"/>
              <a:buFont typeface="Arial" panose="020B0604020202020204" pitchFamily="34" charset="0"/>
              <a:buAutoNum type="arabicPeriod"/>
            </a:pPr>
            <a:r>
              <a:rPr lang="en-US"/>
              <a:t>Excellence is connect to the person - replay moments of excellence</a:t>
            </a:r>
            <a:endParaRPr lang="en-US" dirty="0"/>
          </a:p>
        </p:txBody>
      </p:sp>
    </p:spTree>
    <p:extLst>
      <p:ext uri="{BB962C8B-B14F-4D97-AF65-F5344CB8AC3E}">
        <p14:creationId xmlns:p14="http://schemas.microsoft.com/office/powerpoint/2010/main" val="207599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75;p16">
            <a:extLst>
              <a:ext uri="{FF2B5EF4-FFF2-40B4-BE49-F238E27FC236}">
                <a16:creationId xmlns:a16="http://schemas.microsoft.com/office/drawing/2014/main" id="{F13C6452-7113-72C8-DEC7-E900D7DECFFE}"/>
              </a:ext>
            </a:extLst>
          </p:cNvPr>
          <p:cNvSpPr txBox="1">
            <a:spLocks noGrp="1"/>
          </p:cNvSpPr>
          <p:nvPr>
            <p:ph type="subTitle" idx="1"/>
          </p:nvPr>
        </p:nvSpPr>
        <p:spPr>
          <a:xfrm>
            <a:off x="438800" y="1497189"/>
            <a:ext cx="8520600" cy="7926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2420" b="1" dirty="0"/>
              <a:t>OBJECTIVES</a:t>
            </a:r>
            <a:r>
              <a:rPr lang="en" sz="2420" dirty="0"/>
              <a:t>:</a:t>
            </a:r>
            <a:endParaRPr sz="2420" dirty="0"/>
          </a:p>
          <a:p>
            <a:pPr marL="457200" lvl="0" indent="-382270" algn="l" rtl="0">
              <a:lnSpc>
                <a:spcPct val="80000"/>
              </a:lnSpc>
              <a:spcBef>
                <a:spcPts val="0"/>
              </a:spcBef>
              <a:spcAft>
                <a:spcPts val="0"/>
              </a:spcAft>
              <a:buSzPts val="2420"/>
              <a:buChar char="-"/>
            </a:pPr>
            <a:r>
              <a:rPr lang="en" sz="2420" dirty="0"/>
              <a:t>Gratitude (core concepts from Qur’an)</a:t>
            </a:r>
            <a:endParaRPr sz="2420" dirty="0"/>
          </a:p>
          <a:p>
            <a:pPr marL="457200" lvl="0" indent="-382270" algn="l" rtl="0">
              <a:lnSpc>
                <a:spcPct val="80000"/>
              </a:lnSpc>
              <a:spcBef>
                <a:spcPts val="0"/>
              </a:spcBef>
              <a:spcAft>
                <a:spcPts val="0"/>
              </a:spcAft>
              <a:buSzPts val="2420"/>
              <a:buChar char="-"/>
            </a:pPr>
            <a:r>
              <a:rPr lang="en" sz="2420" dirty="0"/>
              <a:t>Gratitude (practical steps)</a:t>
            </a:r>
            <a:endParaRPr sz="2420" dirty="0"/>
          </a:p>
          <a:p>
            <a:pPr marL="457200" lvl="0" indent="-382270" algn="l" rtl="0">
              <a:lnSpc>
                <a:spcPct val="80000"/>
              </a:lnSpc>
              <a:spcBef>
                <a:spcPts val="0"/>
              </a:spcBef>
              <a:spcAft>
                <a:spcPts val="0"/>
              </a:spcAft>
              <a:buSzPts val="2420"/>
              <a:buChar char="-"/>
            </a:pPr>
            <a:r>
              <a:rPr lang="en" sz="2420" dirty="0"/>
              <a:t>Giving Feedback</a:t>
            </a:r>
            <a:endParaRPr sz="2420" dirty="0"/>
          </a:p>
          <a:p>
            <a:pPr marL="457200" lvl="0" indent="-382270" algn="l" rtl="0">
              <a:lnSpc>
                <a:spcPct val="80000"/>
              </a:lnSpc>
              <a:spcBef>
                <a:spcPts val="0"/>
              </a:spcBef>
              <a:spcAft>
                <a:spcPts val="0"/>
              </a:spcAft>
              <a:buSzPts val="2420"/>
              <a:buChar char="-"/>
            </a:pPr>
            <a:r>
              <a:rPr lang="en" sz="2420" dirty="0"/>
              <a:t>Conflict Resolution</a:t>
            </a:r>
            <a:endParaRPr sz="2420" dirty="0"/>
          </a:p>
          <a:p>
            <a:pPr marL="0" lvl="0" indent="0" algn="l" rtl="0">
              <a:lnSpc>
                <a:spcPct val="80000"/>
              </a:lnSpc>
              <a:spcBef>
                <a:spcPts val="0"/>
              </a:spcBef>
              <a:spcAft>
                <a:spcPts val="0"/>
              </a:spcAft>
              <a:buNone/>
            </a:pPr>
            <a:endParaRPr sz="2420" dirty="0"/>
          </a:p>
          <a:p>
            <a:pPr marL="0" lvl="0" indent="0" algn="l" rtl="0">
              <a:lnSpc>
                <a:spcPct val="80000"/>
              </a:lnSpc>
              <a:spcBef>
                <a:spcPts val="0"/>
              </a:spcBef>
              <a:spcAft>
                <a:spcPts val="0"/>
              </a:spcAft>
              <a:buNone/>
            </a:pPr>
            <a:r>
              <a:rPr lang="en" sz="2420" b="1" dirty="0"/>
              <a:t>FORMAT:</a:t>
            </a:r>
            <a:endParaRPr sz="2420" b="1" dirty="0"/>
          </a:p>
          <a:p>
            <a:pPr marL="457200" lvl="0" indent="-382270" algn="l" rtl="0">
              <a:lnSpc>
                <a:spcPct val="80000"/>
              </a:lnSpc>
              <a:spcBef>
                <a:spcPts val="0"/>
              </a:spcBef>
              <a:spcAft>
                <a:spcPts val="0"/>
              </a:spcAft>
              <a:buSzPts val="2420"/>
              <a:buChar char="-"/>
            </a:pPr>
            <a:r>
              <a:rPr lang="en" sz="2420" dirty="0"/>
              <a:t>This is a workshop, not a TED Talk</a:t>
            </a:r>
            <a:endParaRPr sz="2420" dirty="0"/>
          </a:p>
          <a:p>
            <a:pPr marL="457200" lvl="0" indent="-382270" algn="l" rtl="0">
              <a:lnSpc>
                <a:spcPct val="80000"/>
              </a:lnSpc>
              <a:spcBef>
                <a:spcPts val="0"/>
              </a:spcBef>
              <a:spcAft>
                <a:spcPts val="0"/>
              </a:spcAft>
              <a:buSzPts val="2420"/>
              <a:buChar char="-"/>
            </a:pPr>
            <a:r>
              <a:rPr lang="en" sz="2420" dirty="0"/>
              <a:t>In groups, but everyone’s opinion matters</a:t>
            </a:r>
            <a:endParaRPr sz="2420" dirty="0"/>
          </a:p>
          <a:p>
            <a:pPr marL="457200" lvl="0" indent="-382270" algn="l" rtl="0">
              <a:lnSpc>
                <a:spcPct val="80000"/>
              </a:lnSpc>
              <a:spcBef>
                <a:spcPts val="0"/>
              </a:spcBef>
              <a:spcAft>
                <a:spcPts val="0"/>
              </a:spcAft>
              <a:buSzPts val="2420"/>
              <a:buChar char="-"/>
            </a:pPr>
            <a:r>
              <a:rPr lang="en" sz="2420" dirty="0"/>
              <a:t>Please raise your hand and introduce yourself</a:t>
            </a:r>
            <a:endParaRPr sz="2420" dirty="0"/>
          </a:p>
          <a:p>
            <a:pPr marL="0" lvl="0" indent="0" algn="l" rtl="0">
              <a:lnSpc>
                <a:spcPct val="80000"/>
              </a:lnSpc>
              <a:spcBef>
                <a:spcPts val="0"/>
              </a:spcBef>
              <a:spcAft>
                <a:spcPts val="0"/>
              </a:spcAft>
              <a:buNone/>
            </a:pPr>
            <a:endParaRPr sz="2420" dirty="0"/>
          </a:p>
          <a:p>
            <a:pPr marL="0" lvl="0" indent="0" algn="l" rtl="0">
              <a:lnSpc>
                <a:spcPct val="80000"/>
              </a:lnSpc>
              <a:spcBef>
                <a:spcPts val="0"/>
              </a:spcBef>
              <a:spcAft>
                <a:spcPts val="0"/>
              </a:spcAft>
              <a:buNone/>
            </a:pPr>
            <a:r>
              <a:rPr lang="en" sz="2420" b="1" dirty="0"/>
              <a:t>DISCLAIMER</a:t>
            </a:r>
            <a:endParaRPr sz="2420" b="1" dirty="0"/>
          </a:p>
          <a:p>
            <a:pPr marL="457200" lvl="0" indent="-382270" algn="l" rtl="0">
              <a:lnSpc>
                <a:spcPct val="80000"/>
              </a:lnSpc>
              <a:spcBef>
                <a:spcPts val="0"/>
              </a:spcBef>
              <a:spcAft>
                <a:spcPts val="0"/>
              </a:spcAft>
              <a:buSzPts val="2420"/>
              <a:buChar char="-"/>
            </a:pPr>
            <a:r>
              <a:rPr lang="en" sz="2420" dirty="0"/>
              <a:t>I’m not a </a:t>
            </a:r>
            <a:r>
              <a:rPr lang="en" sz="2420" dirty="0" err="1"/>
              <a:t>Murabbi</a:t>
            </a:r>
            <a:endParaRPr sz="2420" dirty="0"/>
          </a:p>
          <a:p>
            <a:pPr marL="457200" lvl="0" indent="-382270" algn="l" rtl="0">
              <a:lnSpc>
                <a:spcPct val="80000"/>
              </a:lnSpc>
              <a:spcBef>
                <a:spcPts val="0"/>
              </a:spcBef>
              <a:spcAft>
                <a:spcPts val="0"/>
              </a:spcAft>
              <a:buSzPts val="2420"/>
              <a:buChar char="-"/>
            </a:pPr>
            <a:r>
              <a:rPr lang="en" sz="2420" dirty="0"/>
              <a:t>To err is human, seeking forgiveness in advance</a:t>
            </a:r>
            <a:endParaRPr sz="2420" dirty="0"/>
          </a:p>
        </p:txBody>
      </p:sp>
    </p:spTree>
    <p:extLst>
      <p:ext uri="{BB962C8B-B14F-4D97-AF65-F5344CB8AC3E}">
        <p14:creationId xmlns:p14="http://schemas.microsoft.com/office/powerpoint/2010/main" val="2542001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318;p56">
            <a:extLst>
              <a:ext uri="{FF2B5EF4-FFF2-40B4-BE49-F238E27FC236}">
                <a16:creationId xmlns:a16="http://schemas.microsoft.com/office/drawing/2014/main" id="{924845FD-507E-77C3-3ABA-EA2CE052C4F2}"/>
              </a:ext>
            </a:extLst>
          </p:cNvPr>
          <p:cNvSpPr txBox="1">
            <a:spLocks/>
          </p:cNvSpPr>
          <p:nvPr/>
        </p:nvSpPr>
        <p:spPr>
          <a:xfrm>
            <a:off x="311700" y="144515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a:t>Positive Feedback</a:t>
            </a:r>
            <a:endParaRPr lang="en-US" dirty="0"/>
          </a:p>
        </p:txBody>
      </p:sp>
      <p:sp>
        <p:nvSpPr>
          <p:cNvPr id="3" name="Google Shape;319;p56">
            <a:extLst>
              <a:ext uri="{FF2B5EF4-FFF2-40B4-BE49-F238E27FC236}">
                <a16:creationId xmlns:a16="http://schemas.microsoft.com/office/drawing/2014/main" id="{001AE837-DEAE-2003-18BC-8676AF544F93}"/>
              </a:ext>
            </a:extLst>
          </p:cNvPr>
          <p:cNvSpPr txBox="1">
            <a:spLocks/>
          </p:cNvSpPr>
          <p:nvPr/>
        </p:nvSpPr>
        <p:spPr>
          <a:xfrm>
            <a:off x="311700" y="2152600"/>
            <a:ext cx="8520600" cy="3416400"/>
          </a:xfrm>
          <a:prstGeom prst="rect">
            <a:avLst/>
          </a:prstGeom>
        </p:spPr>
        <p:txBody>
          <a:bodyPr spcFirstLastPara="1" vert="horz" wrap="square" lIns="91425" tIns="91425" rIns="91425" bIns="91425" rtlCol="0" anchor="t" anchorCtr="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25755" algn="l">
              <a:spcBef>
                <a:spcPts val="0"/>
              </a:spcBef>
              <a:buSzPct val="100000"/>
              <a:buFont typeface="Arial" panose="020B0604020202020204" pitchFamily="34" charset="0"/>
              <a:buChar char="-"/>
            </a:pPr>
            <a:r>
              <a:rPr lang="en-US"/>
              <a:t>Research study on the effectiveness of teams showed that ratio of positive feedback to negative criticism of </a:t>
            </a:r>
            <a:r>
              <a:rPr lang="en-US" b="1">
                <a:solidFill>
                  <a:srgbClr val="0000FF"/>
                </a:solidFill>
              </a:rPr>
              <a:t>6:1</a:t>
            </a:r>
            <a:r>
              <a:rPr lang="en-US"/>
              <a:t> was prevalent in the best performing teams,  2:1 in average companies, and 0.3:1 in least effective teams.</a:t>
            </a:r>
          </a:p>
          <a:p>
            <a:pPr marL="457200" algn="l">
              <a:spcBef>
                <a:spcPts val="1200"/>
              </a:spcBef>
            </a:pPr>
            <a:endParaRPr lang="en-US"/>
          </a:p>
          <a:p>
            <a:pPr marL="457200" indent="-325755" algn="l">
              <a:spcBef>
                <a:spcPts val="1200"/>
              </a:spcBef>
              <a:buSzPct val="100000"/>
              <a:buFont typeface="Arial" panose="020B0604020202020204" pitchFamily="34" charset="0"/>
              <a:buChar char="-"/>
            </a:pPr>
            <a:r>
              <a:rPr lang="en-US"/>
              <a:t>Research into wedding couples likelihood of getting divorced or remaining married showed that those relationships with praise-to-criticism ratio of </a:t>
            </a:r>
            <a:r>
              <a:rPr lang="en-US" b="1">
                <a:solidFill>
                  <a:srgbClr val="0000FF"/>
                </a:solidFill>
              </a:rPr>
              <a:t>5:1</a:t>
            </a:r>
            <a:r>
              <a:rPr lang="en-US"/>
              <a:t> were more likely to stay married and 0.77:1 for those ending up in divorce.</a:t>
            </a:r>
          </a:p>
          <a:p>
            <a:pPr marL="457200" algn="l">
              <a:spcBef>
                <a:spcPts val="1200"/>
              </a:spcBef>
            </a:pPr>
            <a:endParaRPr lang="en-US"/>
          </a:p>
          <a:p>
            <a:pPr marL="457200" algn="l">
              <a:spcBef>
                <a:spcPts val="1200"/>
              </a:spcBef>
              <a:spcAft>
                <a:spcPts val="1200"/>
              </a:spcAft>
            </a:pPr>
            <a:r>
              <a:rPr lang="en-US" i="1"/>
              <a:t>Huzoor: “When you see something in your spouse which you dislike, close your eyes, close your ears, close your mouth.  When you see something you like, open all three”</a:t>
            </a:r>
          </a:p>
        </p:txBody>
      </p:sp>
    </p:spTree>
    <p:extLst>
      <p:ext uri="{BB962C8B-B14F-4D97-AF65-F5344CB8AC3E}">
        <p14:creationId xmlns:p14="http://schemas.microsoft.com/office/powerpoint/2010/main" val="2407613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pic>
        <p:nvPicPr>
          <p:cNvPr id="2" name="Google Shape;326;p57">
            <a:extLst>
              <a:ext uri="{FF2B5EF4-FFF2-40B4-BE49-F238E27FC236}">
                <a16:creationId xmlns:a16="http://schemas.microsoft.com/office/drawing/2014/main" id="{1596B357-0CCE-0041-33B5-9C9EC265890C}"/>
              </a:ext>
            </a:extLst>
          </p:cNvPr>
          <p:cNvPicPr preferRelativeResize="0"/>
          <p:nvPr/>
        </p:nvPicPr>
        <p:blipFill>
          <a:blip r:embed="rId3">
            <a:alphaModFix/>
          </a:blip>
          <a:stretch>
            <a:fillRect/>
          </a:stretch>
        </p:blipFill>
        <p:spPr>
          <a:xfrm>
            <a:off x="600075" y="1554376"/>
            <a:ext cx="7269518" cy="4580623"/>
          </a:xfrm>
          <a:prstGeom prst="rect">
            <a:avLst/>
          </a:prstGeom>
          <a:noFill/>
          <a:ln>
            <a:noFill/>
          </a:ln>
        </p:spPr>
      </p:pic>
      <p:sp>
        <p:nvSpPr>
          <p:cNvPr id="3" name="Google Shape;327;p57">
            <a:extLst>
              <a:ext uri="{FF2B5EF4-FFF2-40B4-BE49-F238E27FC236}">
                <a16:creationId xmlns:a16="http://schemas.microsoft.com/office/drawing/2014/main" id="{50CCF33F-51D7-C972-74BA-3C5DA6AF4CF1}"/>
              </a:ext>
            </a:extLst>
          </p:cNvPr>
          <p:cNvSpPr txBox="1"/>
          <p:nvPr/>
        </p:nvSpPr>
        <p:spPr>
          <a:xfrm>
            <a:off x="1274407" y="1254339"/>
            <a:ext cx="62553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i="1" dirty="0">
                <a:solidFill>
                  <a:srgbClr val="35373A"/>
                </a:solidFill>
                <a:highlight>
                  <a:srgbClr val="FFFFFF"/>
                </a:highlight>
                <a:latin typeface="Georgia"/>
                <a:ea typeface="Georgia"/>
                <a:cs typeface="Georgia"/>
                <a:sym typeface="Georgia"/>
              </a:rPr>
              <a:t>“Gratitude is when memory is stored in the heart and not in the mind.”</a:t>
            </a:r>
            <a:endParaRPr sz="100" i="1" dirty="0"/>
          </a:p>
        </p:txBody>
      </p:sp>
    </p:spTree>
    <p:extLst>
      <p:ext uri="{BB962C8B-B14F-4D97-AF65-F5344CB8AC3E}">
        <p14:creationId xmlns:p14="http://schemas.microsoft.com/office/powerpoint/2010/main" val="4125204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332;p58">
            <a:extLst>
              <a:ext uri="{FF2B5EF4-FFF2-40B4-BE49-F238E27FC236}">
                <a16:creationId xmlns:a16="http://schemas.microsoft.com/office/drawing/2014/main" id="{C811FAA5-7C26-860C-54E0-A1E9A84A7D0A}"/>
              </a:ext>
            </a:extLst>
          </p:cNvPr>
          <p:cNvSpPr txBox="1">
            <a:spLocks noGrp="1"/>
          </p:cNvSpPr>
          <p:nvPr>
            <p:ph type="ctrTitle"/>
          </p:nvPr>
        </p:nvSpPr>
        <p:spPr>
          <a:xfrm>
            <a:off x="272583" y="14222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200" dirty="0">
                <a:solidFill>
                  <a:schemeClr val="accent1"/>
                </a:solidFill>
              </a:rPr>
              <a:t>Think of an act of kindness someone did to you</a:t>
            </a:r>
            <a:endParaRPr sz="4200" dirty="0">
              <a:solidFill>
                <a:schemeClr val="accent1"/>
              </a:solidFill>
            </a:endParaRPr>
          </a:p>
        </p:txBody>
      </p:sp>
    </p:spTree>
    <p:extLst>
      <p:ext uri="{BB962C8B-B14F-4D97-AF65-F5344CB8AC3E}">
        <p14:creationId xmlns:p14="http://schemas.microsoft.com/office/powerpoint/2010/main" val="109020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80;p17">
            <a:extLst>
              <a:ext uri="{FF2B5EF4-FFF2-40B4-BE49-F238E27FC236}">
                <a16:creationId xmlns:a16="http://schemas.microsoft.com/office/drawing/2014/main" id="{A062CB3C-2FD3-11B3-411F-984021E4B831}"/>
              </a:ext>
            </a:extLst>
          </p:cNvPr>
          <p:cNvSpPr txBox="1">
            <a:spLocks noGrp="1"/>
          </p:cNvSpPr>
          <p:nvPr>
            <p:ph type="ctrTitle"/>
          </p:nvPr>
        </p:nvSpPr>
        <p:spPr>
          <a:xfrm>
            <a:off x="1598888" y="3259176"/>
            <a:ext cx="5644875" cy="116995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solidFill>
                  <a:schemeClr val="accent1"/>
                </a:solidFill>
              </a:rPr>
              <a:t>Think of an act of kindness someone did to you?</a:t>
            </a:r>
            <a:endParaRPr dirty="0">
              <a:solidFill>
                <a:schemeClr val="accent1"/>
              </a:solidFill>
            </a:endParaRPr>
          </a:p>
        </p:txBody>
      </p:sp>
    </p:spTree>
    <p:extLst>
      <p:ext uri="{BB962C8B-B14F-4D97-AF65-F5344CB8AC3E}">
        <p14:creationId xmlns:p14="http://schemas.microsoft.com/office/powerpoint/2010/main" val="162539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85;p18">
            <a:extLst>
              <a:ext uri="{FF2B5EF4-FFF2-40B4-BE49-F238E27FC236}">
                <a16:creationId xmlns:a16="http://schemas.microsoft.com/office/drawing/2014/main" id="{6901644E-E7BA-7F13-5E2D-83852F03CC93}"/>
              </a:ext>
            </a:extLst>
          </p:cNvPr>
          <p:cNvSpPr txBox="1">
            <a:spLocks noGrp="1"/>
          </p:cNvSpPr>
          <p:nvPr>
            <p:ph type="ctrTitle"/>
          </p:nvPr>
        </p:nvSpPr>
        <p:spPr>
          <a:xfrm>
            <a:off x="311699" y="1844713"/>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What is Gratitude (</a:t>
            </a:r>
            <a:r>
              <a:rPr lang="en" dirty="0" err="1"/>
              <a:t>Shukr</a:t>
            </a:r>
            <a:r>
              <a:rPr lang="en" dirty="0"/>
              <a:t>)?</a:t>
            </a:r>
            <a:endParaRPr dirty="0"/>
          </a:p>
        </p:txBody>
      </p:sp>
    </p:spTree>
    <p:extLst>
      <p:ext uri="{BB962C8B-B14F-4D97-AF65-F5344CB8AC3E}">
        <p14:creationId xmlns:p14="http://schemas.microsoft.com/office/powerpoint/2010/main" val="191247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91;p19">
            <a:extLst>
              <a:ext uri="{FF2B5EF4-FFF2-40B4-BE49-F238E27FC236}">
                <a16:creationId xmlns:a16="http://schemas.microsoft.com/office/drawing/2014/main" id="{54AF6D35-0B97-EE62-F790-E62338727534}"/>
              </a:ext>
            </a:extLst>
          </p:cNvPr>
          <p:cNvSpPr txBox="1">
            <a:spLocks/>
          </p:cNvSpPr>
          <p:nvPr/>
        </p:nvSpPr>
        <p:spPr>
          <a:xfrm>
            <a:off x="411713" y="1402287"/>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b="1">
                <a:solidFill>
                  <a:srgbClr val="0000FF"/>
                </a:solidFill>
              </a:rPr>
              <a:t>Shukr</a:t>
            </a:r>
            <a:endParaRPr lang="en-US" b="1" dirty="0">
              <a:solidFill>
                <a:srgbClr val="0000FF"/>
              </a:solidFill>
            </a:endParaRPr>
          </a:p>
        </p:txBody>
      </p:sp>
      <p:sp>
        <p:nvSpPr>
          <p:cNvPr id="3" name="Google Shape;92;p19">
            <a:extLst>
              <a:ext uri="{FF2B5EF4-FFF2-40B4-BE49-F238E27FC236}">
                <a16:creationId xmlns:a16="http://schemas.microsoft.com/office/drawing/2014/main" id="{64131C79-16C1-7C90-4E37-EBA1DD1A7E80}"/>
              </a:ext>
            </a:extLst>
          </p:cNvPr>
          <p:cNvSpPr txBox="1">
            <a:spLocks/>
          </p:cNvSpPr>
          <p:nvPr/>
        </p:nvSpPr>
        <p:spPr>
          <a:xfrm>
            <a:off x="411713" y="2109737"/>
            <a:ext cx="8520600" cy="3834300"/>
          </a:xfrm>
          <a:prstGeom prst="rect">
            <a:avLst/>
          </a:prstGeom>
        </p:spPr>
        <p:txBody>
          <a:bodyPr spcFirstLastPara="1" vert="horz" wrap="square" lIns="91425" tIns="91425" rIns="91425" bIns="91425" rtlCol="0" anchor="t" anchorCtr="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21412" algn="l">
              <a:spcBef>
                <a:spcPts val="0"/>
              </a:spcBef>
              <a:buSzPct val="100000"/>
              <a:buFont typeface="Arial" panose="020B0604020202020204" pitchFamily="34" charset="0"/>
              <a:buChar char="-"/>
            </a:pPr>
            <a:r>
              <a:rPr lang="en-US" sz="2338" dirty="0"/>
              <a:t>Gratitude is found 69 times in Holy Qur’an, ungratefulness 32 times</a:t>
            </a:r>
          </a:p>
          <a:p>
            <a:pPr marL="457200" algn="l">
              <a:lnSpc>
                <a:spcPct val="150000"/>
              </a:lnSpc>
              <a:spcBef>
                <a:spcPts val="1200"/>
              </a:spcBef>
            </a:pPr>
            <a:r>
              <a:rPr lang="en-US" sz="1938" dirty="0">
                <a:solidFill>
                  <a:schemeClr val="dk1"/>
                </a:solidFill>
                <a:highlight>
                  <a:srgbClr val="FFFFFF"/>
                </a:highlight>
              </a:rPr>
              <a:t>(76:4) Indeed, We guided him [i.e., man] to the way, be he grateful (</a:t>
            </a:r>
            <a:r>
              <a:rPr lang="en-US" sz="1938" i="1" dirty="0" err="1">
                <a:solidFill>
                  <a:schemeClr val="dk1"/>
                </a:solidFill>
                <a:highlight>
                  <a:srgbClr val="FFFFFF"/>
                </a:highlight>
              </a:rPr>
              <a:t>shākir</a:t>
            </a:r>
            <a:r>
              <a:rPr lang="en-US" sz="1938" dirty="0">
                <a:solidFill>
                  <a:schemeClr val="dk1"/>
                </a:solidFill>
                <a:highlight>
                  <a:srgbClr val="FFFFFF"/>
                </a:highlight>
              </a:rPr>
              <a:t>) or be he ungrateful (</a:t>
            </a:r>
            <a:r>
              <a:rPr lang="en-US" sz="1938" i="1" dirty="0" err="1">
                <a:solidFill>
                  <a:schemeClr val="dk1"/>
                </a:solidFill>
                <a:highlight>
                  <a:srgbClr val="FFFFFF"/>
                </a:highlight>
              </a:rPr>
              <a:t>kafūr</a:t>
            </a:r>
            <a:r>
              <a:rPr lang="en-US" sz="1938" dirty="0">
                <a:solidFill>
                  <a:schemeClr val="dk1"/>
                </a:solidFill>
                <a:highlight>
                  <a:srgbClr val="FFFFFF"/>
                </a:highlight>
              </a:rPr>
              <a:t>).</a:t>
            </a:r>
            <a:endParaRPr lang="en-US" sz="1938" dirty="0">
              <a:solidFill>
                <a:srgbClr val="242A2E"/>
              </a:solidFill>
              <a:highlight>
                <a:srgbClr val="FFFFFF"/>
              </a:highlight>
            </a:endParaRPr>
          </a:p>
          <a:p>
            <a:pPr marL="457200" algn="l">
              <a:spcBef>
                <a:spcPts val="0"/>
              </a:spcBef>
            </a:pPr>
            <a:endParaRPr lang="en-US" sz="2338" dirty="0"/>
          </a:p>
          <a:p>
            <a:pPr marL="457200" indent="-321412" algn="l">
              <a:spcBef>
                <a:spcPts val="1200"/>
              </a:spcBef>
              <a:buSzPct val="100000"/>
              <a:buFont typeface="Arial" panose="020B0604020202020204" pitchFamily="34" charset="0"/>
              <a:buChar char="-"/>
            </a:pPr>
            <a:r>
              <a:rPr lang="en-US" sz="2338" dirty="0">
                <a:solidFill>
                  <a:schemeClr val="dk1"/>
                </a:solidFill>
                <a:highlight>
                  <a:srgbClr val="FFFFFF"/>
                </a:highlight>
              </a:rPr>
              <a:t>The word gratitude comes from the Latin word gratia, which means grace, the feeling of being thankful.</a:t>
            </a:r>
            <a:endParaRPr lang="en-US" sz="2338" dirty="0"/>
          </a:p>
          <a:p>
            <a:pPr marL="457200" indent="-321412" algn="l">
              <a:spcBef>
                <a:spcPts val="0"/>
              </a:spcBef>
              <a:buSzPct val="100000"/>
              <a:buFont typeface="Arial" panose="020B0604020202020204" pitchFamily="34" charset="0"/>
              <a:buChar char="-"/>
            </a:pPr>
            <a:r>
              <a:rPr lang="en-US" sz="2338" dirty="0"/>
              <a:t>Definition: To recognize the goodness one receives</a:t>
            </a:r>
          </a:p>
          <a:p>
            <a:pPr marL="457200" indent="-321412" algn="l">
              <a:spcBef>
                <a:spcPts val="0"/>
              </a:spcBef>
              <a:buSzPct val="100000"/>
              <a:buFont typeface="Arial" panose="020B0604020202020204" pitchFamily="34" charset="0"/>
              <a:buChar char="-"/>
            </a:pPr>
            <a:r>
              <a:rPr lang="en-US" sz="2338" dirty="0"/>
              <a:t>A feeling, behavior, social transaction</a:t>
            </a:r>
          </a:p>
          <a:p>
            <a:pPr marL="457200" indent="-321412" algn="l">
              <a:spcBef>
                <a:spcPts val="0"/>
              </a:spcBef>
              <a:buSzPct val="100000"/>
              <a:buFont typeface="Arial" panose="020B0604020202020204" pitchFamily="34" charset="0"/>
              <a:buChar char="-"/>
            </a:pPr>
            <a:r>
              <a:rPr lang="en-US" sz="2338" dirty="0"/>
              <a:t>A form of worship</a:t>
            </a:r>
          </a:p>
          <a:p>
            <a:pPr marL="457200" indent="-321412" algn="l">
              <a:spcBef>
                <a:spcPts val="0"/>
              </a:spcBef>
              <a:buSzPct val="100000"/>
              <a:buFont typeface="Arial" panose="020B0604020202020204" pitchFamily="34" charset="0"/>
              <a:buChar char="-"/>
            </a:pPr>
            <a:r>
              <a:rPr lang="en-US" sz="2338" dirty="0"/>
              <a:t>Born out of love and humility</a:t>
            </a:r>
          </a:p>
          <a:p>
            <a:pPr marL="457200" indent="-321412" algn="l">
              <a:spcBef>
                <a:spcPts val="0"/>
              </a:spcBef>
              <a:buSzPct val="100000"/>
              <a:buFont typeface="Arial" panose="020B0604020202020204" pitchFamily="34" charset="0"/>
              <a:buChar char="-"/>
            </a:pPr>
            <a:r>
              <a:rPr lang="en-US" sz="2338" dirty="0"/>
              <a:t>An obligation</a:t>
            </a:r>
          </a:p>
          <a:p>
            <a:pPr marL="457200" algn="l">
              <a:spcBef>
                <a:spcPts val="1200"/>
              </a:spcBef>
            </a:pPr>
            <a:endParaRPr lang="en-US" sz="1500" dirty="0"/>
          </a:p>
          <a:p>
            <a:pPr marL="457200" algn="l">
              <a:spcBef>
                <a:spcPts val="1200"/>
              </a:spcBef>
            </a:pPr>
            <a:r>
              <a:rPr lang="en-US" sz="2088" b="1" i="1" dirty="0">
                <a:solidFill>
                  <a:srgbClr val="0000FF"/>
                </a:solidFill>
              </a:rPr>
              <a:t>Gratitude is the greatest virtue, and mother of all other virtues</a:t>
            </a:r>
          </a:p>
          <a:p>
            <a:pPr marL="1371600" algn="l">
              <a:spcBef>
                <a:spcPts val="1200"/>
              </a:spcBef>
              <a:spcAft>
                <a:spcPts val="1200"/>
              </a:spcAft>
            </a:pPr>
            <a:endParaRPr lang="en-US" i="1" dirty="0"/>
          </a:p>
        </p:txBody>
      </p:sp>
    </p:spTree>
    <p:extLst>
      <p:ext uri="{BB962C8B-B14F-4D97-AF65-F5344CB8AC3E}">
        <p14:creationId xmlns:p14="http://schemas.microsoft.com/office/powerpoint/2010/main" val="412808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97;p20">
            <a:extLst>
              <a:ext uri="{FF2B5EF4-FFF2-40B4-BE49-F238E27FC236}">
                <a16:creationId xmlns:a16="http://schemas.microsoft.com/office/drawing/2014/main" id="{CA0F4C33-F788-63A4-5B35-98169FFF3298}"/>
              </a:ext>
            </a:extLst>
          </p:cNvPr>
          <p:cNvSpPr txBox="1">
            <a:spLocks noGrp="1"/>
          </p:cNvSpPr>
          <p:nvPr>
            <p:ph type="subTitle" idx="1"/>
          </p:nvPr>
        </p:nvSpPr>
        <p:spPr>
          <a:xfrm>
            <a:off x="398900" y="1480950"/>
            <a:ext cx="5030350" cy="4476938"/>
          </a:xfrm>
          <a:prstGeom prst="rect">
            <a:avLst/>
          </a:prstGeom>
        </p:spPr>
        <p:txBody>
          <a:bodyPr spcFirstLastPara="1" wrap="square" lIns="91425" tIns="91425" rIns="91425" bIns="91425" anchor="t" anchorCtr="0">
            <a:normAutofit fontScale="55000" lnSpcReduction="20000"/>
          </a:bodyPr>
          <a:lstStyle/>
          <a:p>
            <a:pPr marL="0" lvl="0" indent="0" algn="l" rtl="0">
              <a:lnSpc>
                <a:spcPct val="115000"/>
              </a:lnSpc>
              <a:spcBef>
                <a:spcPts val="0"/>
              </a:spcBef>
              <a:spcAft>
                <a:spcPts val="0"/>
              </a:spcAft>
              <a:buNone/>
            </a:pPr>
            <a:r>
              <a:rPr lang="en" sz="3800" b="1" dirty="0">
                <a:solidFill>
                  <a:schemeClr val="accent1"/>
                </a:solidFill>
                <a:highlight>
                  <a:srgbClr val="FFFFFF"/>
                </a:highlight>
              </a:rPr>
              <a:t>“What is gratitude? Gratitude is that a person’s entire existence should prostrate before God in humility and express his Love for Divine, to make efforts to gain that Love, to affirm that every blessing in his life is from God indeed, to declare, with words from the tongue, the praise and glory of The Lord, and to utilize His gifts such that they become a source of gaining God’s pleasure. Allah Almighty showers such servants with increased blessings and bounties.”</a:t>
            </a:r>
            <a:endParaRPr sz="3800" b="1" dirty="0">
              <a:solidFill>
                <a:schemeClr val="accent1"/>
              </a:solidFill>
              <a:highlight>
                <a:srgbClr val="FFFFFF"/>
              </a:highlight>
            </a:endParaRPr>
          </a:p>
          <a:p>
            <a:pPr marL="0" lvl="0" indent="0" algn="r" rtl="0">
              <a:lnSpc>
                <a:spcPct val="115000"/>
              </a:lnSpc>
              <a:spcBef>
                <a:spcPts val="1200"/>
              </a:spcBef>
              <a:spcAft>
                <a:spcPts val="0"/>
              </a:spcAft>
              <a:buNone/>
            </a:pPr>
            <a:endParaRPr sz="2423" i="1" dirty="0">
              <a:solidFill>
                <a:srgbClr val="212529"/>
              </a:solidFill>
              <a:highlight>
                <a:srgbClr val="FFFFFF"/>
              </a:highlight>
            </a:endParaRPr>
          </a:p>
          <a:p>
            <a:pPr marL="0" lvl="0" indent="0" algn="ctr" rtl="0">
              <a:spcBef>
                <a:spcPts val="1200"/>
              </a:spcBef>
              <a:spcAft>
                <a:spcPts val="0"/>
              </a:spcAft>
              <a:buNone/>
            </a:pPr>
            <a:endParaRPr dirty="0"/>
          </a:p>
        </p:txBody>
      </p:sp>
      <p:pic>
        <p:nvPicPr>
          <p:cNvPr id="3" name="Google Shape;98;p20">
            <a:extLst>
              <a:ext uri="{FF2B5EF4-FFF2-40B4-BE49-F238E27FC236}">
                <a16:creationId xmlns:a16="http://schemas.microsoft.com/office/drawing/2014/main" id="{053DF77B-EA6D-A3D1-6319-1D02D4F20D22}"/>
              </a:ext>
            </a:extLst>
          </p:cNvPr>
          <p:cNvPicPr preferRelativeResize="0"/>
          <p:nvPr/>
        </p:nvPicPr>
        <p:blipFill>
          <a:blip r:embed="rId3">
            <a:alphaModFix/>
          </a:blip>
          <a:stretch>
            <a:fillRect/>
          </a:stretch>
        </p:blipFill>
        <p:spPr>
          <a:xfrm>
            <a:off x="5533352" y="2064300"/>
            <a:ext cx="2909376" cy="1991674"/>
          </a:xfrm>
          <a:prstGeom prst="rect">
            <a:avLst/>
          </a:prstGeom>
          <a:noFill/>
          <a:ln>
            <a:noFill/>
          </a:ln>
        </p:spPr>
      </p:pic>
      <p:sp>
        <p:nvSpPr>
          <p:cNvPr id="4" name="Google Shape;99;p20">
            <a:extLst>
              <a:ext uri="{FF2B5EF4-FFF2-40B4-BE49-F238E27FC236}">
                <a16:creationId xmlns:a16="http://schemas.microsoft.com/office/drawing/2014/main" id="{F31F3477-235F-6DE7-DF8C-8BE47FBD9006}"/>
              </a:ext>
            </a:extLst>
          </p:cNvPr>
          <p:cNvSpPr txBox="1"/>
          <p:nvPr/>
        </p:nvSpPr>
        <p:spPr>
          <a:xfrm>
            <a:off x="5533350" y="4196800"/>
            <a:ext cx="3000000" cy="1265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i="1">
                <a:solidFill>
                  <a:srgbClr val="212529"/>
                </a:solidFill>
                <a:highlight>
                  <a:srgbClr val="FFFFFF"/>
                </a:highlight>
              </a:rPr>
              <a:t>Hazrat Khalifatul Masih V (aba), Friday Sermon, July 13, 2012</a:t>
            </a:r>
            <a:endParaRPr i="1">
              <a:solidFill>
                <a:srgbClr val="212529"/>
              </a:solidFill>
              <a:highlight>
                <a:srgbClr val="FFFFFF"/>
              </a:highlight>
            </a:endParaRPr>
          </a:p>
          <a:p>
            <a:pPr marL="0" lvl="0" indent="0" algn="ctr" rtl="0">
              <a:spcBef>
                <a:spcPts val="1200"/>
              </a:spcBef>
              <a:spcAft>
                <a:spcPts val="0"/>
              </a:spcAft>
              <a:buNone/>
            </a:pPr>
            <a:endParaRPr sz="2800">
              <a:solidFill>
                <a:schemeClr val="dk2"/>
              </a:solidFill>
            </a:endParaRPr>
          </a:p>
        </p:txBody>
      </p:sp>
    </p:spTree>
    <p:extLst>
      <p:ext uri="{BB962C8B-B14F-4D97-AF65-F5344CB8AC3E}">
        <p14:creationId xmlns:p14="http://schemas.microsoft.com/office/powerpoint/2010/main" val="298075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A5C286-2A7D-C4D5-4743-35A4675C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Google Shape;104;p21">
            <a:extLst>
              <a:ext uri="{FF2B5EF4-FFF2-40B4-BE49-F238E27FC236}">
                <a16:creationId xmlns:a16="http://schemas.microsoft.com/office/drawing/2014/main" id="{94896F4E-34F8-029F-D931-BC1A6A21D547}"/>
              </a:ext>
            </a:extLst>
          </p:cNvPr>
          <p:cNvSpPr txBox="1">
            <a:spLocks/>
          </p:cNvSpPr>
          <p:nvPr/>
        </p:nvSpPr>
        <p:spPr>
          <a:xfrm>
            <a:off x="426000" y="1388000"/>
            <a:ext cx="8520600" cy="572700"/>
          </a:xfrm>
          <a:prstGeom prst="rect">
            <a:avLst/>
          </a:prstGeom>
        </p:spPr>
        <p:txBody>
          <a:bodyPr spcFirstLastPara="1" vert="horz" wrap="square" lIns="91425" tIns="91425" rIns="91425" bIns="91425" rtlCol="0" anchor="t" anchorCtr="0">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b="1">
                <a:solidFill>
                  <a:srgbClr val="0000FF"/>
                </a:solidFill>
              </a:rPr>
              <a:t>Shukr</a:t>
            </a:r>
            <a:endParaRPr lang="en-US" b="1" dirty="0">
              <a:solidFill>
                <a:srgbClr val="0000FF"/>
              </a:solidFill>
            </a:endParaRPr>
          </a:p>
        </p:txBody>
      </p:sp>
      <p:sp>
        <p:nvSpPr>
          <p:cNvPr id="3" name="Google Shape;105;p21">
            <a:extLst>
              <a:ext uri="{FF2B5EF4-FFF2-40B4-BE49-F238E27FC236}">
                <a16:creationId xmlns:a16="http://schemas.microsoft.com/office/drawing/2014/main" id="{BA89CB1A-EC27-B944-D962-3D35F9E2199C}"/>
              </a:ext>
            </a:extLst>
          </p:cNvPr>
          <p:cNvSpPr txBox="1">
            <a:spLocks/>
          </p:cNvSpPr>
          <p:nvPr/>
        </p:nvSpPr>
        <p:spPr>
          <a:xfrm>
            <a:off x="426000" y="2095450"/>
            <a:ext cx="8520600" cy="3416400"/>
          </a:xfrm>
          <a:prstGeom prst="rect">
            <a:avLst/>
          </a:prstGeom>
        </p:spPr>
        <p:txBody>
          <a:bodyPr spcFirstLastPara="1" vert="horz" wrap="square" lIns="91425" tIns="91425" rIns="91425" bIns="91425" rtlCol="0" anchor="t" anchorCtr="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1500"/>
              </a:spcBef>
              <a:buClr>
                <a:schemeClr val="dk1"/>
              </a:buClr>
              <a:buSzPct val="35695"/>
              <a:buFont typeface="Arial"/>
              <a:buNone/>
            </a:pPr>
            <a:endParaRPr lang="en-US" sz="3081">
              <a:solidFill>
                <a:schemeClr val="dk1"/>
              </a:solidFill>
              <a:highlight>
                <a:srgbClr val="FFFFFF"/>
              </a:highlight>
            </a:endParaRPr>
          </a:p>
          <a:p>
            <a:pPr marL="457200" indent="-387121" algn="l">
              <a:spcBef>
                <a:spcPts val="1200"/>
              </a:spcBef>
              <a:buClr>
                <a:srgbClr val="202028"/>
              </a:buClr>
              <a:buSzPct val="100000"/>
              <a:buFont typeface="Arial" panose="020B0604020202020204" pitchFamily="34" charset="0"/>
              <a:buChar char="●"/>
            </a:pPr>
            <a:r>
              <a:rPr lang="en-US" sz="5255" b="1">
                <a:solidFill>
                  <a:srgbClr val="0000FF"/>
                </a:solidFill>
                <a:highlight>
                  <a:srgbClr val="FFFFFF"/>
                </a:highlight>
              </a:rPr>
              <a:t>Shukr bi'l-qalb</a:t>
            </a:r>
            <a:r>
              <a:rPr lang="en-US" sz="5255">
                <a:solidFill>
                  <a:srgbClr val="202028"/>
                </a:solidFill>
                <a:highlight>
                  <a:srgbClr val="FFFFFF"/>
                </a:highlight>
              </a:rPr>
              <a:t> - gratitude expressed by our inner feeling of what is in our heart</a:t>
            </a:r>
          </a:p>
          <a:p>
            <a:pPr marL="457200" indent="-387121" algn="l">
              <a:spcBef>
                <a:spcPts val="0"/>
              </a:spcBef>
              <a:buClr>
                <a:srgbClr val="202028"/>
              </a:buClr>
              <a:buSzPct val="100000"/>
              <a:buFont typeface="Arial" panose="020B0604020202020204" pitchFamily="34" charset="0"/>
              <a:buChar char="●"/>
            </a:pPr>
            <a:r>
              <a:rPr lang="en-US" sz="5255" b="1">
                <a:solidFill>
                  <a:srgbClr val="0000FF"/>
                </a:solidFill>
                <a:highlight>
                  <a:srgbClr val="FFFFFF"/>
                </a:highlight>
              </a:rPr>
              <a:t>Shukr bi'l-lisan</a:t>
            </a:r>
            <a:r>
              <a:rPr lang="en-US" sz="5255">
                <a:solidFill>
                  <a:srgbClr val="202028"/>
                </a:solidFill>
                <a:highlight>
                  <a:srgbClr val="FFFFFF"/>
                </a:highlight>
              </a:rPr>
              <a:t> - gratitude expressed by tongue and what we say</a:t>
            </a:r>
          </a:p>
          <a:p>
            <a:pPr marL="457200" indent="-387121" algn="l">
              <a:spcBef>
                <a:spcPts val="0"/>
              </a:spcBef>
              <a:buClr>
                <a:srgbClr val="202028"/>
              </a:buClr>
              <a:buSzPct val="100000"/>
              <a:buFont typeface="Arial" panose="020B0604020202020204" pitchFamily="34" charset="0"/>
              <a:buChar char="●"/>
            </a:pPr>
            <a:r>
              <a:rPr lang="en-US" sz="5255">
                <a:solidFill>
                  <a:srgbClr val="202028"/>
                </a:solidFill>
                <a:highlight>
                  <a:srgbClr val="FFFFFF"/>
                </a:highlight>
              </a:rPr>
              <a:t> </a:t>
            </a:r>
            <a:r>
              <a:rPr lang="en-US" sz="5255" b="1">
                <a:solidFill>
                  <a:srgbClr val="0000FF"/>
                </a:solidFill>
                <a:highlight>
                  <a:srgbClr val="FFFFFF"/>
                </a:highlight>
              </a:rPr>
              <a:t>Shukr bi'l-badan wa'l-arkan </a:t>
            </a:r>
            <a:r>
              <a:rPr lang="en-US" sz="5255">
                <a:solidFill>
                  <a:srgbClr val="202028"/>
                </a:solidFill>
                <a:highlight>
                  <a:srgbClr val="FFFFFF"/>
                </a:highlight>
              </a:rPr>
              <a:t> - gratitude expressed by body and limbs in our good deeds and actions</a:t>
            </a:r>
          </a:p>
          <a:p>
            <a:pPr algn="l">
              <a:lnSpc>
                <a:spcPct val="150000"/>
              </a:lnSpc>
              <a:spcBef>
                <a:spcPts val="1500"/>
              </a:spcBef>
              <a:buClr>
                <a:schemeClr val="dk1"/>
              </a:buClr>
              <a:buSzPct val="64705"/>
              <a:buFont typeface="Arial"/>
              <a:buNone/>
            </a:pPr>
            <a:endParaRPr lang="en-US" sz="1700">
              <a:solidFill>
                <a:schemeClr val="dk1"/>
              </a:solidFill>
              <a:highlight>
                <a:srgbClr val="FFFFFF"/>
              </a:highlight>
            </a:endParaRPr>
          </a:p>
          <a:p>
            <a:pPr algn="l">
              <a:spcBef>
                <a:spcPts val="0"/>
              </a:spcBef>
              <a:spcAft>
                <a:spcPts val="1200"/>
              </a:spcAft>
            </a:pPr>
            <a:endParaRPr lang="en-US"/>
          </a:p>
        </p:txBody>
      </p:sp>
    </p:spTree>
    <p:extLst>
      <p:ext uri="{BB962C8B-B14F-4D97-AF65-F5344CB8AC3E}">
        <p14:creationId xmlns:p14="http://schemas.microsoft.com/office/powerpoint/2010/main" val="2352647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2801</Words>
  <Application>Microsoft Office PowerPoint</Application>
  <PresentationFormat>On-screen Show (4:3)</PresentationFormat>
  <Paragraphs>248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Georgia</vt:lpstr>
      <vt:lpstr>Roboto</vt:lpstr>
      <vt:lpstr>Times New Roman</vt:lpstr>
      <vt:lpstr>Office Theme</vt:lpstr>
      <vt:lpstr>The Power of Gratitude</vt:lpstr>
      <vt:lpstr>PowerPoint Presentation</vt:lpstr>
      <vt:lpstr>PowerPoint Presentation</vt:lpstr>
      <vt:lpstr>PowerPoint Presentation</vt:lpstr>
      <vt:lpstr>Think of an act of kindness someone did to you?</vt:lpstr>
      <vt:lpstr>What is Gratitude (Shukr)?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of an act of kindness someone did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Mahfooz Sheikh</dc:creator>
  <cp:lastModifiedBy>Mahfooz Sheikh</cp:lastModifiedBy>
  <cp:revision>8</cp:revision>
  <dcterms:created xsi:type="dcterms:W3CDTF">2022-12-10T00:30:01Z</dcterms:created>
  <dcterms:modified xsi:type="dcterms:W3CDTF">2023-04-17T01:35:26Z</dcterms:modified>
</cp:coreProperties>
</file>